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56"/>
  </p:notesMasterIdLst>
  <p:sldIdLst>
    <p:sldId id="281" r:id="rId2"/>
    <p:sldId id="282" r:id="rId3"/>
    <p:sldId id="283" r:id="rId4"/>
    <p:sldId id="284" r:id="rId5"/>
    <p:sldId id="285" r:id="rId6"/>
    <p:sldId id="286" r:id="rId7"/>
    <p:sldId id="287" r:id="rId8"/>
    <p:sldId id="263" r:id="rId9"/>
    <p:sldId id="264" r:id="rId10"/>
    <p:sldId id="265" r:id="rId11"/>
    <p:sldId id="266" r:id="rId12"/>
    <p:sldId id="267" r:id="rId13"/>
    <p:sldId id="274" r:id="rId14"/>
    <p:sldId id="279" r:id="rId15"/>
    <p:sldId id="278" r:id="rId16"/>
    <p:sldId id="280" r:id="rId17"/>
    <p:sldId id="288" r:id="rId18"/>
    <p:sldId id="290" r:id="rId19"/>
    <p:sldId id="291" r:id="rId20"/>
    <p:sldId id="292" r:id="rId21"/>
    <p:sldId id="293" r:id="rId22"/>
    <p:sldId id="295" r:id="rId23"/>
    <p:sldId id="296" r:id="rId24"/>
    <p:sldId id="324" r:id="rId25"/>
    <p:sldId id="325" r:id="rId26"/>
    <p:sldId id="326" r:id="rId27"/>
    <p:sldId id="327" r:id="rId28"/>
    <p:sldId id="328" r:id="rId29"/>
    <p:sldId id="329" r:id="rId30"/>
    <p:sldId id="330" r:id="rId31"/>
    <p:sldId id="331" r:id="rId32"/>
    <p:sldId id="332" r:id="rId33"/>
    <p:sldId id="334" r:id="rId34"/>
    <p:sldId id="335" r:id="rId35"/>
    <p:sldId id="336"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 id="355" r:id="rId53"/>
    <p:sldId id="356" r:id="rId54"/>
    <p:sldId id="357"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438"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0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1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CD9D0DA-F098-4382-995F-5521D6634A05}" type="slidenum">
              <a:rPr lang="en-US" altLang="en-US"/>
              <a:pPr/>
              <a:t>‹#›</a:t>
            </a:fld>
            <a:endParaRPr lang="en-US" altLang="en-US"/>
          </a:p>
        </p:txBody>
      </p:sp>
    </p:spTree>
    <p:extLst>
      <p:ext uri="{BB962C8B-B14F-4D97-AF65-F5344CB8AC3E}">
        <p14:creationId xmlns:p14="http://schemas.microsoft.com/office/powerpoint/2010/main" val="35724833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E980137A-B722-4E18-AE26-13A9ACC7306A}" type="slidenum">
              <a:rPr lang="en-US" altLang="en-US"/>
              <a:pPr/>
              <a:t>1</a:t>
            </a:fld>
            <a:endParaRPr lang="en-US" altLang="en-US"/>
          </a:p>
        </p:txBody>
      </p:sp>
    </p:spTree>
    <p:extLst>
      <p:ext uri="{BB962C8B-B14F-4D97-AF65-F5344CB8AC3E}">
        <p14:creationId xmlns:p14="http://schemas.microsoft.com/office/powerpoint/2010/main" val="4284611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0A57B9-5C73-44FC-9F28-EA1BC33A57E0}" type="slidenum">
              <a:rPr lang="en-US" altLang="en-US"/>
              <a:pPr/>
              <a:t>16</a:t>
            </a:fld>
            <a:endParaRPr lang="en-US" altLang="en-US"/>
          </a:p>
        </p:txBody>
      </p:sp>
      <p:sp>
        <p:nvSpPr>
          <p:cNvPr id="52226"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52227"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1910910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96949C-1243-4D04-8412-BDCE5F817F3E}" type="slidenum">
              <a:rPr lang="en-US" altLang="en-US"/>
              <a:pPr/>
              <a:t>17</a:t>
            </a:fld>
            <a:endParaRPr lang="en-US" altLang="en-US"/>
          </a:p>
        </p:txBody>
      </p:sp>
      <p:sp>
        <p:nvSpPr>
          <p:cNvPr id="9218"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9219"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4189551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633DFD-E083-476A-B5F6-B93FE3180D77}" type="slidenum">
              <a:rPr lang="en-US" altLang="en-US"/>
              <a:pPr/>
              <a:t>18</a:t>
            </a:fld>
            <a:endParaRPr lang="en-US" altLang="en-US"/>
          </a:p>
        </p:txBody>
      </p:sp>
      <p:sp>
        <p:nvSpPr>
          <p:cNvPr id="13314"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3315"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761514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CD3AA3-C043-4838-AF44-748250BD0B47}" type="slidenum">
              <a:rPr lang="en-US" altLang="en-US"/>
              <a:pPr/>
              <a:t>19</a:t>
            </a:fld>
            <a:endParaRPr lang="en-US" altLang="en-US"/>
          </a:p>
        </p:txBody>
      </p:sp>
      <p:sp>
        <p:nvSpPr>
          <p:cNvPr id="1536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536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3570012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15C101-6C5E-463C-86A5-3B1DF0904BA6}" type="slidenum">
              <a:rPr lang="en-US" altLang="en-US"/>
              <a:pPr/>
              <a:t>20</a:t>
            </a:fld>
            <a:endParaRPr lang="en-US" altLang="en-US"/>
          </a:p>
        </p:txBody>
      </p:sp>
      <p:sp>
        <p:nvSpPr>
          <p:cNvPr id="17410"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949128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864277-4E92-487F-B749-C293FA27C7F3}" type="slidenum">
              <a:rPr lang="en-US" altLang="en-US"/>
              <a:pPr/>
              <a:t>21</a:t>
            </a:fld>
            <a:endParaRPr lang="en-US" altLang="en-US"/>
          </a:p>
        </p:txBody>
      </p:sp>
      <p:sp>
        <p:nvSpPr>
          <p:cNvPr id="19458"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9459"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84604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2F090-332F-4F65-8252-B4D42F732438}" type="slidenum">
              <a:rPr lang="en-US" altLang="en-US"/>
              <a:pPr/>
              <a:t>22</a:t>
            </a:fld>
            <a:endParaRPr lang="en-US" altLang="en-US"/>
          </a:p>
        </p:txBody>
      </p:sp>
      <p:sp>
        <p:nvSpPr>
          <p:cNvPr id="23554"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3555"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960761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23</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79684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24</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634274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25</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582783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43E7D2-84BF-4722-99B4-E0B831B20287}" type="slidenum">
              <a:rPr lang="en-US" altLang="en-US"/>
              <a:pPr/>
              <a:t>8</a:t>
            </a:fld>
            <a:endParaRPr lang="en-US" altLang="en-US"/>
          </a:p>
        </p:txBody>
      </p:sp>
      <p:sp>
        <p:nvSpPr>
          <p:cNvPr id="17410"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859424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26</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941587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27</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4809103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28</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12084590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29</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4293103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563A4-87CE-4626-A8B7-D4886EA983F0}" type="slidenum">
              <a:rPr lang="en-US" altLang="en-US"/>
              <a:pPr/>
              <a:t>30</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814965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19675A5-96F9-4376-964C-F14B1AF8CCCA}" type="slidenum">
              <a:rPr lang="en-US" altLang="en-US"/>
              <a:pPr/>
              <a:t>32</a:t>
            </a:fld>
            <a:endParaRPr lang="en-US" altLang="en-US"/>
          </a:p>
        </p:txBody>
      </p:sp>
      <p:sp>
        <p:nvSpPr>
          <p:cNvPr id="60418" name="Rectangle 2"/>
          <p:cNvSpPr>
            <a:spLocks noChangeArrowheads="1" noTextEdit="1"/>
          </p:cNvSpPr>
          <p:nvPr>
            <p:ph type="sldImg"/>
          </p:nvPr>
        </p:nvSpPr>
        <p:spPr>
          <a:xfrm>
            <a:off x="1152525" y="682625"/>
            <a:ext cx="4554538" cy="3416300"/>
          </a:xfrm>
          <a:ln w="12699" cap="flat">
            <a:solidFill>
              <a:schemeClr val="tx1"/>
            </a:solidFill>
          </a:ln>
          <a:extLst>
            <a:ext uri="{909E8E84-426E-40DD-AFC4-6F175D3DCCD1}">
              <a14:hiddenFill xmlns:a14="http://schemas.microsoft.com/office/drawing/2010/main">
                <a:noFill/>
              </a14:hiddenFill>
            </a:ext>
          </a:extLst>
        </p:spPr>
      </p:sp>
      <p:sp>
        <p:nvSpPr>
          <p:cNvPr id="60419"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870347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5F371CF-D868-4D94-B023-8B2E74BC74DD}" type="slidenum">
              <a:rPr lang="en-US" altLang="en-US"/>
              <a:pPr/>
              <a:t>33</a:t>
            </a:fld>
            <a:endParaRPr lang="en-US" altLang="en-US"/>
          </a:p>
        </p:txBody>
      </p:sp>
      <p:sp>
        <p:nvSpPr>
          <p:cNvPr id="58370" name="Rectangle 2"/>
          <p:cNvSpPr>
            <a:spLocks noChangeArrowheads="1" noTextEdit="1"/>
          </p:cNvSpPr>
          <p:nvPr>
            <p:ph type="sldImg"/>
          </p:nvPr>
        </p:nvSpPr>
        <p:spPr>
          <a:xfrm>
            <a:off x="1152525" y="682625"/>
            <a:ext cx="4554538" cy="3416300"/>
          </a:xfrm>
          <a:ln w="12699" cap="flat">
            <a:solidFill>
              <a:schemeClr val="tx1"/>
            </a:solidFill>
          </a:ln>
          <a:extLst>
            <a:ext uri="{909E8E84-426E-40DD-AFC4-6F175D3DCCD1}">
              <a14:hiddenFill xmlns:a14="http://schemas.microsoft.com/office/drawing/2010/main">
                <a:noFill/>
              </a14:hiddenFill>
            </a:ext>
          </a:extLst>
        </p:spPr>
      </p:sp>
      <p:sp>
        <p:nvSpPr>
          <p:cNvPr id="58371"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14809017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8AD5863-71B5-404D-991C-800FA8F512C0}" type="slidenum">
              <a:rPr lang="en-US" altLang="en-US"/>
              <a:pPr/>
              <a:t>34</a:t>
            </a:fld>
            <a:endParaRPr lang="en-US" altLang="en-US"/>
          </a:p>
        </p:txBody>
      </p:sp>
      <p:sp>
        <p:nvSpPr>
          <p:cNvPr id="17410"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3611727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0BDE13B-92BC-43E8-B177-C391AE7EC502}" type="slidenum">
              <a:rPr lang="en-US" altLang="en-US"/>
              <a:pPr/>
              <a:t>35</a:t>
            </a:fld>
            <a:endParaRPr lang="en-US" altLang="en-US"/>
          </a:p>
        </p:txBody>
      </p:sp>
      <p:sp>
        <p:nvSpPr>
          <p:cNvPr id="19458"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19459"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236209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6DF3741-DE61-4372-AE80-B3E46D4FB3FD}" type="slidenum">
              <a:rPr lang="en-US" altLang="en-US"/>
              <a:pPr/>
              <a:t>36</a:t>
            </a:fld>
            <a:endParaRPr lang="en-US" altLang="en-US"/>
          </a:p>
        </p:txBody>
      </p:sp>
      <p:sp>
        <p:nvSpPr>
          <p:cNvPr id="25602"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1547309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22633-2999-430E-973E-3AB4C301A5FB}" type="slidenum">
              <a:rPr lang="en-US" altLang="en-US"/>
              <a:pPr/>
              <a:t>9</a:t>
            </a:fld>
            <a:endParaRPr lang="en-US" altLang="en-US"/>
          </a:p>
        </p:txBody>
      </p:sp>
      <p:sp>
        <p:nvSpPr>
          <p:cNvPr id="19458"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19459"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760205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DCBE3AA-EFA0-4FFA-970B-EACC3DB414D1}" type="slidenum">
              <a:rPr lang="en-US" altLang="en-US"/>
              <a:pPr/>
              <a:t>37</a:t>
            </a:fld>
            <a:endParaRPr lang="en-US" altLang="en-US"/>
          </a:p>
        </p:txBody>
      </p:sp>
      <p:sp>
        <p:nvSpPr>
          <p:cNvPr id="27650"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27651"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4291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EFC0E8B-6985-445A-8F56-5090C6CEE346}" type="slidenum">
              <a:rPr lang="en-US" altLang="en-US"/>
              <a:pPr/>
              <a:t>38</a:t>
            </a:fld>
            <a:endParaRPr lang="en-US" altLang="en-US"/>
          </a:p>
        </p:txBody>
      </p:sp>
      <p:sp>
        <p:nvSpPr>
          <p:cNvPr id="29698"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29699"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210381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42150E5-34A4-4223-84A2-7FDB46E10C6F}" type="slidenum">
              <a:rPr lang="en-US" altLang="en-US"/>
              <a:pPr/>
              <a:t>39</a:t>
            </a:fld>
            <a:endParaRPr lang="en-US" altLang="en-US"/>
          </a:p>
        </p:txBody>
      </p:sp>
      <p:sp>
        <p:nvSpPr>
          <p:cNvPr id="31746"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31747"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18997478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BC6F409-99B5-40C1-B0B4-CC75E48F9AD6}" type="slidenum">
              <a:rPr lang="en-US" altLang="en-US"/>
              <a:pPr/>
              <a:t>40</a:t>
            </a:fld>
            <a:endParaRPr lang="en-US" altLang="en-US"/>
          </a:p>
        </p:txBody>
      </p:sp>
      <p:sp>
        <p:nvSpPr>
          <p:cNvPr id="33794" name="Rectangle 1026"/>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33795" name="Rectangle 1027"/>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099463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A1E1DE6-63B6-46C1-805C-9C0F180F30B2}" type="slidenum">
              <a:rPr lang="en-US" altLang="en-US"/>
              <a:pPr/>
              <a:t>41</a:t>
            </a:fld>
            <a:endParaRPr lang="en-US" altLang="en-US"/>
          </a:p>
        </p:txBody>
      </p:sp>
      <p:sp>
        <p:nvSpPr>
          <p:cNvPr id="35842"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35843"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7776264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35E42B0-E748-4925-8C03-B8D3F0DFBC5E}" type="slidenum">
              <a:rPr lang="en-US" altLang="en-US"/>
              <a:pPr/>
              <a:t>42</a:t>
            </a:fld>
            <a:endParaRPr lang="en-US" altLang="en-US"/>
          </a:p>
        </p:txBody>
      </p:sp>
      <p:sp>
        <p:nvSpPr>
          <p:cNvPr id="37890"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37891"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18753539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CC4041F-69A6-4D92-82A1-CF53D46581AB}" type="slidenum">
              <a:rPr lang="en-US" altLang="en-US"/>
              <a:pPr/>
              <a:t>43</a:t>
            </a:fld>
            <a:endParaRPr lang="en-US" altLang="en-US"/>
          </a:p>
        </p:txBody>
      </p:sp>
      <p:sp>
        <p:nvSpPr>
          <p:cNvPr id="39938"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39939"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3346098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49F39C5-20E0-49DD-91B8-5AE1471C0EC3}" type="slidenum">
              <a:rPr lang="en-US" altLang="en-US"/>
              <a:pPr/>
              <a:t>44</a:t>
            </a:fld>
            <a:endParaRPr lang="en-US" altLang="en-US"/>
          </a:p>
        </p:txBody>
      </p:sp>
      <p:sp>
        <p:nvSpPr>
          <p:cNvPr id="41986"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41987"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20043476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CE0E838-8FB2-4144-BE78-CA10FF1C0357}" type="slidenum">
              <a:rPr lang="en-US" altLang="en-US"/>
              <a:pPr/>
              <a:t>45</a:t>
            </a:fld>
            <a:endParaRPr lang="en-US" altLang="en-US"/>
          </a:p>
        </p:txBody>
      </p:sp>
      <p:sp>
        <p:nvSpPr>
          <p:cNvPr id="44034" name="Rectangle 2"/>
          <p:cNvSpPr>
            <a:spLocks noChangeArrowheads="1" noTextEdit="1"/>
          </p:cNvSpPr>
          <p:nvPr>
            <p:ph type="sldImg"/>
          </p:nvPr>
        </p:nvSpPr>
        <p:spPr>
          <a:xfrm>
            <a:off x="1152525" y="682625"/>
            <a:ext cx="4554538" cy="3416300"/>
          </a:xfrm>
          <a:ln w="12700" cap="flat">
            <a:solidFill>
              <a:schemeClr val="tx1"/>
            </a:solidFill>
          </a:ln>
          <a:extLst>
            <a:ext uri="{909E8E84-426E-40DD-AFC4-6F175D3DCCD1}">
              <a14:hiddenFill xmlns:a14="http://schemas.microsoft.com/office/drawing/2010/main">
                <a:noFill/>
              </a14:hiddenFill>
            </a:ext>
          </a:extLst>
        </p:spPr>
      </p:sp>
      <p:sp>
        <p:nvSpPr>
          <p:cNvPr id="44035" name="Rectangle 3"/>
          <p:cNvSpPr>
            <a:spLocks noGrp="1" noChangeArrowheads="1"/>
          </p:cNvSpPr>
          <p:nvPr>
            <p:ph type="body" idx="1"/>
          </p:nvPr>
        </p:nvSpPr>
        <p:spPr>
          <a:xfrm>
            <a:off x="914400" y="4343400"/>
            <a:ext cx="5029200" cy="4098925"/>
          </a:xfrm>
          <a:ln/>
        </p:spPr>
        <p:txBody>
          <a:bodyPr lIns="92075" tIns="46038" rIns="92075" bIns="46038"/>
          <a:lstStyle/>
          <a:p>
            <a:endParaRPr lang="en-US" altLang="en-US"/>
          </a:p>
        </p:txBody>
      </p:sp>
    </p:spTree>
    <p:extLst>
      <p:ext uri="{BB962C8B-B14F-4D97-AF65-F5344CB8AC3E}">
        <p14:creationId xmlns:p14="http://schemas.microsoft.com/office/powerpoint/2010/main" val="3812751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711B98-57D6-4208-9D52-9A325C8E0843}" type="slidenum">
              <a:rPr lang="en-US" altLang="en-US"/>
              <a:pPr/>
              <a:t>10</a:t>
            </a:fld>
            <a:endParaRPr lang="en-US" altLang="en-US"/>
          </a:p>
        </p:txBody>
      </p:sp>
      <p:sp>
        <p:nvSpPr>
          <p:cNvPr id="21506"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1507"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3790373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20C102-4550-44F5-96E9-925B6F3EDAC2}" type="slidenum">
              <a:rPr lang="en-US" altLang="en-US"/>
              <a:pPr/>
              <a:t>11</a:t>
            </a:fld>
            <a:endParaRPr lang="en-US" altLang="en-US"/>
          </a:p>
        </p:txBody>
      </p:sp>
      <p:sp>
        <p:nvSpPr>
          <p:cNvPr id="23554"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3555"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886987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35CAEE-D135-49DC-B661-11CF4CB15A58}" type="slidenum">
              <a:rPr lang="en-US" altLang="en-US"/>
              <a:pPr/>
              <a:t>12</a:t>
            </a:fld>
            <a:endParaRPr lang="en-US" altLang="en-US"/>
          </a:p>
        </p:txBody>
      </p:sp>
      <p:sp>
        <p:nvSpPr>
          <p:cNvPr id="25602"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91173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E3BAE-E0B7-4ACB-BA83-061D4DDED679}" type="slidenum">
              <a:rPr lang="en-US" altLang="en-US"/>
              <a:pPr/>
              <a:t>13</a:t>
            </a:fld>
            <a:endParaRPr lang="en-US" altLang="en-US"/>
          </a:p>
        </p:txBody>
      </p:sp>
      <p:sp>
        <p:nvSpPr>
          <p:cNvPr id="39938"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39939"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2112558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07A2C7-FDB0-46DC-B9B8-523BC932178E}" type="slidenum">
              <a:rPr lang="en-US" altLang="en-US"/>
              <a:pPr/>
              <a:t>14</a:t>
            </a:fld>
            <a:endParaRPr lang="en-US" altLang="en-US"/>
          </a:p>
        </p:txBody>
      </p:sp>
      <p:sp>
        <p:nvSpPr>
          <p:cNvPr id="50178"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50179"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3149110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014755-BFE3-4102-B821-F58080739714}" type="slidenum">
              <a:rPr lang="en-US" altLang="en-US"/>
              <a:pPr/>
              <a:t>15</a:t>
            </a:fld>
            <a:endParaRPr lang="en-US" altLang="en-US"/>
          </a:p>
        </p:txBody>
      </p:sp>
      <p:sp>
        <p:nvSpPr>
          <p:cNvPr id="48130" name="Rectangle 2"/>
          <p:cNvSpPr>
            <a:spLocks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48131" name="Rectangle 3"/>
          <p:cNvSpPr>
            <a:spLocks noGrp="1" noChangeArrowheads="1"/>
          </p:cNvSpPr>
          <p:nvPr>
            <p:ph type="body" idx="1"/>
          </p:nvPr>
        </p:nvSpPr>
        <p:spPr>
          <a:ln/>
        </p:spPr>
        <p:txBody>
          <a:bodyPr lIns="92075" tIns="46038" rIns="92075" bIns="46038"/>
          <a:lstStyle/>
          <a:p>
            <a:endParaRPr lang="en-US" altLang="en-US"/>
          </a:p>
        </p:txBody>
      </p:sp>
    </p:spTree>
    <p:extLst>
      <p:ext uri="{BB962C8B-B14F-4D97-AF65-F5344CB8AC3E}">
        <p14:creationId xmlns:p14="http://schemas.microsoft.com/office/powerpoint/2010/main" val="3063786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886AF28-8AD2-4284-999C-018A2A84C7D3}" type="slidenum">
              <a:rPr lang="en-US" altLang="en-US" smtClean="0"/>
              <a:pPr/>
              <a:t>‹#›</a:t>
            </a:fld>
            <a:endParaRPr lang="en-US" altLang="en-US"/>
          </a:p>
        </p:txBody>
      </p:sp>
    </p:spTree>
    <p:extLst>
      <p:ext uri="{BB962C8B-B14F-4D97-AF65-F5344CB8AC3E}">
        <p14:creationId xmlns:p14="http://schemas.microsoft.com/office/powerpoint/2010/main" val="411560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EF16639B-9E2A-4DAB-8D44-55C61251EEDC}" type="slidenum">
              <a:rPr lang="en-US" altLang="en-US" smtClean="0"/>
              <a:pPr/>
              <a:t>‹#›</a:t>
            </a:fld>
            <a:endParaRPr lang="en-US" altLang="en-US"/>
          </a:p>
        </p:txBody>
      </p:sp>
    </p:spTree>
    <p:extLst>
      <p:ext uri="{BB962C8B-B14F-4D97-AF65-F5344CB8AC3E}">
        <p14:creationId xmlns:p14="http://schemas.microsoft.com/office/powerpoint/2010/main" val="3741748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F16639B-9E2A-4DAB-8D44-55C61251EEDC}" type="slidenum">
              <a:rPr lang="en-US" altLang="en-US" smtClean="0"/>
              <a:pPr/>
              <a:t>‹#›</a:t>
            </a:fld>
            <a:endParaRPr lang="en-US" altLang="en-US"/>
          </a:p>
        </p:txBody>
      </p:sp>
    </p:spTree>
    <p:extLst>
      <p:ext uri="{BB962C8B-B14F-4D97-AF65-F5344CB8AC3E}">
        <p14:creationId xmlns:p14="http://schemas.microsoft.com/office/powerpoint/2010/main" val="2259357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F16639B-9E2A-4DAB-8D44-55C61251EEDC}" type="slidenum">
              <a:rPr lang="en-US" altLang="en-US" smtClean="0"/>
              <a:pPr/>
              <a:t>‹#›</a:t>
            </a:fld>
            <a:endParaRPr lang="en-US"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1594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F16639B-9E2A-4DAB-8D44-55C61251EEDC}" type="slidenum">
              <a:rPr lang="en-US" altLang="en-US" smtClean="0"/>
              <a:pPr/>
              <a:t>‹#›</a:t>
            </a:fld>
            <a:endParaRPr lang="en-US" altLang="en-US"/>
          </a:p>
        </p:txBody>
      </p:sp>
    </p:spTree>
    <p:extLst>
      <p:ext uri="{BB962C8B-B14F-4D97-AF65-F5344CB8AC3E}">
        <p14:creationId xmlns:p14="http://schemas.microsoft.com/office/powerpoint/2010/main" val="4023165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F16639B-9E2A-4DAB-8D44-55C61251EEDC}" type="slidenum">
              <a:rPr lang="en-US" altLang="en-US" smtClean="0"/>
              <a:pPr/>
              <a:t>‹#›</a:t>
            </a:fld>
            <a:endParaRPr lang="en-US"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53785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F16639B-9E2A-4DAB-8D44-55C61251EEDC}" type="slidenum">
              <a:rPr lang="en-US" altLang="en-US" smtClean="0"/>
              <a:pPr/>
              <a:t>‹#›</a:t>
            </a:fld>
            <a:endParaRPr lang="en-US" altLang="en-US"/>
          </a:p>
        </p:txBody>
      </p:sp>
    </p:spTree>
    <p:extLst>
      <p:ext uri="{BB962C8B-B14F-4D97-AF65-F5344CB8AC3E}">
        <p14:creationId xmlns:p14="http://schemas.microsoft.com/office/powerpoint/2010/main" val="1079374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9D5F6EA-D06D-491D-8663-E3F838419BF9}" type="slidenum">
              <a:rPr lang="en-US" altLang="en-US" smtClean="0"/>
              <a:pPr/>
              <a:t>‹#›</a:t>
            </a:fld>
            <a:endParaRPr lang="en-US" altLang="en-US"/>
          </a:p>
        </p:txBody>
      </p:sp>
    </p:spTree>
    <p:extLst>
      <p:ext uri="{BB962C8B-B14F-4D97-AF65-F5344CB8AC3E}">
        <p14:creationId xmlns:p14="http://schemas.microsoft.com/office/powerpoint/2010/main" val="2469255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55FDD1A-4445-4D47-BDBB-EFA9346C5D75}" type="slidenum">
              <a:rPr lang="en-US" altLang="en-US" smtClean="0"/>
              <a:pPr/>
              <a:t>‹#›</a:t>
            </a:fld>
            <a:endParaRPr lang="en-US" altLang="en-US"/>
          </a:p>
        </p:txBody>
      </p:sp>
    </p:spTree>
    <p:extLst>
      <p:ext uri="{BB962C8B-B14F-4D97-AF65-F5344CB8AC3E}">
        <p14:creationId xmlns:p14="http://schemas.microsoft.com/office/powerpoint/2010/main" val="3418836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CA"/>
          </a:p>
        </p:txBody>
      </p:sp>
      <p:sp>
        <p:nvSpPr>
          <p:cNvPr id="3" name="SmartArt Placeholder 2"/>
          <p:cNvSpPr>
            <a:spLocks noGrp="1"/>
          </p:cNvSpPr>
          <p:nvPr>
            <p:ph type="dgm" idx="1"/>
          </p:nvPr>
        </p:nvSpPr>
        <p:spPr>
          <a:xfrm>
            <a:off x="685800" y="1981200"/>
            <a:ext cx="7772400" cy="4114800"/>
          </a:xfrm>
        </p:spPr>
        <p:txBody>
          <a:bodyPr/>
          <a:lstStyle/>
          <a:p>
            <a:endParaRPr lang="en-CA"/>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3CEEEDCE-66D1-45B8-95CB-60B59B31CB96}" type="slidenum">
              <a:rPr lang="en-US" altLang="en-US"/>
              <a:pPr/>
              <a:t>‹#›</a:t>
            </a:fld>
            <a:endParaRPr lang="en-US" altLang="en-US"/>
          </a:p>
        </p:txBody>
      </p:sp>
    </p:spTree>
    <p:extLst>
      <p:ext uri="{BB962C8B-B14F-4D97-AF65-F5344CB8AC3E}">
        <p14:creationId xmlns:p14="http://schemas.microsoft.com/office/powerpoint/2010/main" val="4046400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0DC3492-8063-457E-9409-96B67B91991C}" type="slidenum">
              <a:rPr lang="en-US" altLang="en-US" smtClean="0"/>
              <a:pPr/>
              <a:t>‹#›</a:t>
            </a:fld>
            <a:endParaRPr lang="en-US" altLang="en-US"/>
          </a:p>
        </p:txBody>
      </p:sp>
    </p:spTree>
    <p:extLst>
      <p:ext uri="{BB962C8B-B14F-4D97-AF65-F5344CB8AC3E}">
        <p14:creationId xmlns:p14="http://schemas.microsoft.com/office/powerpoint/2010/main" val="3226810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C61256B9-5DA7-44E2-BAA4-56BDAFCEEFF5}" type="slidenum">
              <a:rPr lang="en-US" altLang="en-US" smtClean="0"/>
              <a:pPr/>
              <a:t>‹#›</a:t>
            </a:fld>
            <a:endParaRPr lang="en-US" altLang="en-US"/>
          </a:p>
        </p:txBody>
      </p:sp>
    </p:spTree>
    <p:extLst>
      <p:ext uri="{BB962C8B-B14F-4D97-AF65-F5344CB8AC3E}">
        <p14:creationId xmlns:p14="http://schemas.microsoft.com/office/powerpoint/2010/main" val="115275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BFD91FA7-0556-4FB3-A379-7AF4579DC190}" type="slidenum">
              <a:rPr lang="en-US" altLang="en-US" smtClean="0"/>
              <a:pPr/>
              <a:t>‹#›</a:t>
            </a:fld>
            <a:endParaRPr lang="en-US" altLang="en-US"/>
          </a:p>
        </p:txBody>
      </p:sp>
    </p:spTree>
    <p:extLst>
      <p:ext uri="{BB962C8B-B14F-4D97-AF65-F5344CB8AC3E}">
        <p14:creationId xmlns:p14="http://schemas.microsoft.com/office/powerpoint/2010/main" val="668393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3D789B01-3C96-4274-90BA-8A7363FF8952}" type="slidenum">
              <a:rPr lang="en-US" altLang="en-US" smtClean="0"/>
              <a:pPr/>
              <a:t>‹#›</a:t>
            </a:fld>
            <a:endParaRPr lang="en-US" altLang="en-US"/>
          </a:p>
        </p:txBody>
      </p:sp>
    </p:spTree>
    <p:extLst>
      <p:ext uri="{BB962C8B-B14F-4D97-AF65-F5344CB8AC3E}">
        <p14:creationId xmlns:p14="http://schemas.microsoft.com/office/powerpoint/2010/main" val="1386697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1CAC317B-3E6E-4F70-A2BE-FD83756089FC}" type="slidenum">
              <a:rPr lang="en-US" altLang="en-US" smtClean="0"/>
              <a:pPr/>
              <a:t>‹#›</a:t>
            </a:fld>
            <a:endParaRPr lang="en-US" altLang="en-US"/>
          </a:p>
        </p:txBody>
      </p:sp>
    </p:spTree>
    <p:extLst>
      <p:ext uri="{BB962C8B-B14F-4D97-AF65-F5344CB8AC3E}">
        <p14:creationId xmlns:p14="http://schemas.microsoft.com/office/powerpoint/2010/main" val="589374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998BEA84-82A3-49B9-9E50-8AA2185ADF04}" type="slidenum">
              <a:rPr lang="en-US" altLang="en-US" smtClean="0"/>
              <a:pPr/>
              <a:t>‹#›</a:t>
            </a:fld>
            <a:endParaRPr lang="en-US" altLang="en-US"/>
          </a:p>
        </p:txBody>
      </p:sp>
    </p:spTree>
    <p:extLst>
      <p:ext uri="{BB962C8B-B14F-4D97-AF65-F5344CB8AC3E}">
        <p14:creationId xmlns:p14="http://schemas.microsoft.com/office/powerpoint/2010/main" val="1421631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3793C4A9-E4FD-4F35-AEDB-3C4359BF1B23}" type="slidenum">
              <a:rPr lang="en-US" altLang="en-US" smtClean="0"/>
              <a:pPr/>
              <a:t>‹#›</a:t>
            </a:fld>
            <a:endParaRPr lang="en-US" altLang="en-US"/>
          </a:p>
        </p:txBody>
      </p:sp>
    </p:spTree>
    <p:extLst>
      <p:ext uri="{BB962C8B-B14F-4D97-AF65-F5344CB8AC3E}">
        <p14:creationId xmlns:p14="http://schemas.microsoft.com/office/powerpoint/2010/main" val="1711573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a:xfrm>
            <a:off x="533400" y="6172200"/>
            <a:ext cx="5811724" cy="365125"/>
          </a:xfrm>
        </p:spPr>
        <p:txBody>
          <a:bodyPr/>
          <a:lstStyle/>
          <a:p>
            <a:endParaRPr lang="en-US" altLang="en-US"/>
          </a:p>
        </p:txBody>
      </p:sp>
      <p:sp>
        <p:nvSpPr>
          <p:cNvPr id="7" name="Slide Number Placeholder 6"/>
          <p:cNvSpPr>
            <a:spLocks noGrp="1"/>
          </p:cNvSpPr>
          <p:nvPr>
            <p:ph type="sldNum" sz="quarter" idx="12"/>
          </p:nvPr>
        </p:nvSpPr>
        <p:spPr/>
        <p:txBody>
          <a:bodyPr/>
          <a:lstStyle/>
          <a:p>
            <a:fld id="{F0AB78AF-0070-486C-9C6B-92C4974CE481}" type="slidenum">
              <a:rPr lang="en-US" altLang="en-US" smtClean="0"/>
              <a:pPr/>
              <a:t>‹#›</a:t>
            </a:fld>
            <a:endParaRPr lang="en-US" altLang="en-US"/>
          </a:p>
        </p:txBody>
      </p:sp>
    </p:spTree>
    <p:extLst>
      <p:ext uri="{BB962C8B-B14F-4D97-AF65-F5344CB8AC3E}">
        <p14:creationId xmlns:p14="http://schemas.microsoft.com/office/powerpoint/2010/main" val="3204225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endParaRPr lang="en-US"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EF16639B-9E2A-4DAB-8D44-55C61251EEDC}" type="slidenum">
              <a:rPr lang="en-US" altLang="en-US" smtClean="0"/>
              <a:pPr/>
              <a:t>‹#›</a:t>
            </a:fld>
            <a:endParaRPr lang="en-US" altLang="en-US"/>
          </a:p>
        </p:txBody>
      </p:sp>
    </p:spTree>
    <p:extLst>
      <p:ext uri="{BB962C8B-B14F-4D97-AF65-F5344CB8AC3E}">
        <p14:creationId xmlns:p14="http://schemas.microsoft.com/office/powerpoint/2010/main" val="308781669"/>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xml"/><Relationship Id="rId7" Type="http://schemas.openxmlformats.org/officeDocument/2006/relationships/image" Target="../media/image6.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5.xml"/><Relationship Id="rId7" Type="http://schemas.openxmlformats.org/officeDocument/2006/relationships/image" Target="../media/image6.e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image" Target="../media/image4.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9.png"/><Relationship Id="rId5" Type="http://schemas.openxmlformats.org/officeDocument/2006/relationships/image" Target="../media/image8.wmf"/><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vmlDrawing" Target="../drawings/vmlDrawing4.vml"/><Relationship Id="rId5" Type="http://schemas.openxmlformats.org/officeDocument/2006/relationships/image" Target="../media/image10.w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vmlDrawing" Target="../drawings/vmlDrawing5.vml"/><Relationship Id="rId5" Type="http://schemas.openxmlformats.org/officeDocument/2006/relationships/image" Target="../media/image11.wmf"/><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12.wmf"/><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3.wmf"/><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17.wmf"/><Relationship Id="rId4" Type="http://schemas.openxmlformats.org/officeDocument/2006/relationships/oleObject" Target="../embeddings/oleObject8.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fluidsurvey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a:xfrm>
            <a:off x="685800" y="2590800"/>
            <a:ext cx="7772400" cy="1143000"/>
          </a:xfrm>
          <a:noFill/>
          <a:ln/>
        </p:spPr>
        <p:txBody>
          <a:bodyPr lIns="92075" tIns="46038" rIns="92075" bIns="46038" anchor="ctr">
            <a:normAutofit fontScale="90000"/>
          </a:bodyPr>
          <a:lstStyle/>
          <a:p>
            <a:r>
              <a:rPr lang="en-US" altLang="en-US" sz="4400" dirty="0" smtClean="0"/>
              <a:t>MR2300 Marketing </a:t>
            </a:r>
            <a:r>
              <a:rPr lang="en-US" altLang="en-US" sz="4400" dirty="0"/>
              <a:t>Research</a:t>
            </a:r>
            <a:br>
              <a:rPr lang="en-US" altLang="en-US" sz="4400" dirty="0"/>
            </a:br>
            <a:r>
              <a:rPr lang="en-US" altLang="en-US" sz="4400" dirty="0"/>
              <a:t/>
            </a:r>
            <a:br>
              <a:rPr lang="en-US" altLang="en-US" sz="4400" dirty="0"/>
            </a:br>
            <a:r>
              <a:rPr lang="en-US" altLang="en-US" sz="2800" dirty="0" smtClean="0">
                <a:solidFill>
                  <a:schemeClr val="tx1"/>
                </a:solidFill>
              </a:rPr>
              <a:t>Paul Tilley</a:t>
            </a:r>
            <a:r>
              <a:rPr lang="en-US" altLang="en-US" sz="2800" dirty="0">
                <a:solidFill>
                  <a:schemeClr val="tx1"/>
                </a:solidFill>
              </a:rPr>
              <a:t/>
            </a:r>
            <a:br>
              <a:rPr lang="en-US" altLang="en-US" sz="2800" dirty="0">
                <a:solidFill>
                  <a:schemeClr val="tx1"/>
                </a:solidFill>
              </a:rPr>
            </a:br>
            <a:endParaRPr lang="en-US" altLang="en-US" sz="2800" dirty="0">
              <a:solidFill>
                <a:schemeClr val="tx1"/>
              </a:solidFill>
            </a:endParaRPr>
          </a:p>
        </p:txBody>
      </p:sp>
      <p:sp>
        <p:nvSpPr>
          <p:cNvPr id="55299" name="Rectangle 3"/>
          <p:cNvSpPr>
            <a:spLocks noGrp="1" noChangeArrowheads="1"/>
          </p:cNvSpPr>
          <p:nvPr>
            <p:ph type="subTitle" idx="1"/>
          </p:nvPr>
        </p:nvSpPr>
        <p:spPr>
          <a:xfrm>
            <a:off x="685800" y="4724400"/>
            <a:ext cx="7086600" cy="1752600"/>
          </a:xfrm>
          <a:noFill/>
          <a:ln/>
        </p:spPr>
        <p:txBody>
          <a:bodyPr lIns="92075" tIns="46038" rIns="92075" bIns="46038" anchor="ctr">
            <a:normAutofit/>
          </a:bodyPr>
          <a:lstStyle/>
          <a:p>
            <a:r>
              <a:rPr lang="en-US" altLang="en-US" sz="3200" dirty="0"/>
              <a:t>Unit 8:  Measurement and Questionnaire Design</a:t>
            </a:r>
          </a:p>
          <a:p>
            <a:endParaRPr lang="en-US" altLang="en-US" sz="320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3" name="Object 3"/>
          <p:cNvGraphicFramePr>
            <a:graphicFrameLocks/>
          </p:cNvGraphicFramePr>
          <p:nvPr>
            <p:extLst>
              <p:ext uri="{D42A27DB-BD31-4B8C-83A1-F6EECF244321}">
                <p14:modId xmlns:p14="http://schemas.microsoft.com/office/powerpoint/2010/main" val="2713401871"/>
              </p:ext>
            </p:extLst>
          </p:nvPr>
        </p:nvGraphicFramePr>
        <p:xfrm>
          <a:off x="418860" y="5229200"/>
          <a:ext cx="2088232" cy="601415"/>
        </p:xfrm>
        <a:graphic>
          <a:graphicData uri="http://schemas.openxmlformats.org/presentationml/2006/ole">
            <mc:AlternateContent xmlns:mc="http://schemas.openxmlformats.org/markup-compatibility/2006">
              <mc:Choice xmlns:v="urn:schemas-microsoft-com:vml" Requires="v">
                <p:oleObj spid="_x0000_s64517" name="Clip" r:id="rId4" imgW="3740040" imgH="1033200" progId="MS_ClipArt_Gallery.2">
                  <p:embed/>
                </p:oleObj>
              </mc:Choice>
              <mc:Fallback>
                <p:oleObj name="Clip" r:id="rId4" imgW="3740040" imgH="1033200" progId="MS_ClipArt_Gallery.2">
                  <p:embed/>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860" y="5229200"/>
                        <a:ext cx="2088232" cy="601415"/>
                      </a:xfrm>
                      <a:prstGeom prst="rect">
                        <a:avLst/>
                      </a:prstGeom>
                      <a:noFill/>
                      <a:ln>
                        <a:noFill/>
                      </a:ln>
                      <a:effectLst/>
                    </p:spPr>
                  </p:pic>
                </p:oleObj>
              </mc:Fallback>
            </mc:AlternateContent>
          </a:graphicData>
        </a:graphic>
      </p:graphicFrame>
      <p:sp>
        <p:nvSpPr>
          <p:cNvPr id="20484" name="Rectangle 4"/>
          <p:cNvSpPr>
            <a:spLocks noGrp="1" noChangeArrowheads="1"/>
          </p:cNvSpPr>
          <p:nvPr>
            <p:ph type="title"/>
          </p:nvPr>
        </p:nvSpPr>
        <p:spPr>
          <a:xfrm>
            <a:off x="395536" y="188640"/>
            <a:ext cx="6554867" cy="1524000"/>
          </a:xfrm>
        </p:spPr>
        <p:txBody>
          <a:bodyPr/>
          <a:lstStyle/>
          <a:p>
            <a:r>
              <a:rPr lang="en-US" altLang="en-US" smtClean="0"/>
              <a:t>Ordinal Scale</a:t>
            </a:r>
            <a:endParaRPr lang="en-US" altLang="en-US" dirty="0"/>
          </a:p>
        </p:txBody>
      </p:sp>
      <p:pic>
        <p:nvPicPr>
          <p:cNvPr id="2" name="Picture 1"/>
          <p:cNvPicPr>
            <a:picLocks noChangeAspect="1"/>
          </p:cNvPicPr>
          <p:nvPr/>
        </p:nvPicPr>
        <p:blipFill>
          <a:blip r:embed="rId6"/>
          <a:stretch>
            <a:fillRect/>
          </a:stretch>
        </p:blipFill>
        <p:spPr>
          <a:xfrm>
            <a:off x="2699792" y="5229497"/>
            <a:ext cx="2088847" cy="601118"/>
          </a:xfrm>
          <a:prstGeom prst="rect">
            <a:avLst/>
          </a:prstGeom>
        </p:spPr>
      </p:pic>
      <p:pic>
        <p:nvPicPr>
          <p:cNvPr id="3" name="Picture 2"/>
          <p:cNvPicPr>
            <a:picLocks noChangeAspect="1"/>
          </p:cNvPicPr>
          <p:nvPr/>
        </p:nvPicPr>
        <p:blipFill>
          <a:blip r:embed="rId7"/>
          <a:stretch>
            <a:fillRect/>
          </a:stretch>
        </p:blipFill>
        <p:spPr>
          <a:xfrm>
            <a:off x="4981339" y="5229200"/>
            <a:ext cx="2088847" cy="601118"/>
          </a:xfrm>
          <a:prstGeom prst="rect">
            <a:avLst/>
          </a:prstGeom>
        </p:spPr>
      </p:pic>
      <p:sp>
        <p:nvSpPr>
          <p:cNvPr id="6" name="Rectangle 5"/>
          <p:cNvSpPr/>
          <p:nvPr/>
        </p:nvSpPr>
        <p:spPr>
          <a:xfrm>
            <a:off x="1115616" y="1654081"/>
            <a:ext cx="6912768" cy="830997"/>
          </a:xfrm>
          <a:prstGeom prst="rect">
            <a:avLst/>
          </a:prstGeom>
        </p:spPr>
        <p:txBody>
          <a:bodyPr wrap="square">
            <a:spAutoFit/>
          </a:bodyPr>
          <a:lstStyle/>
          <a:p>
            <a:r>
              <a:rPr lang="en-CA" dirty="0" smtClean="0"/>
              <a:t>The Ordinal Scale allows for a rank order (1st, 2nd, 3rd, etc.) by which data can be sorted</a:t>
            </a:r>
            <a:endParaRPr lang="en-CA" dirty="0"/>
          </a:p>
        </p:txBody>
      </p:sp>
      <p:pic>
        <p:nvPicPr>
          <p:cNvPr id="7" name="Picture 6"/>
          <p:cNvPicPr>
            <a:picLocks noChangeAspect="1"/>
          </p:cNvPicPr>
          <p:nvPr/>
        </p:nvPicPr>
        <p:blipFill>
          <a:blip r:embed="rId8"/>
          <a:stretch>
            <a:fillRect/>
          </a:stretch>
        </p:blipFill>
        <p:spPr>
          <a:xfrm>
            <a:off x="7077619" y="4437112"/>
            <a:ext cx="1143000" cy="8572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467544" y="116632"/>
            <a:ext cx="6554867" cy="1524000"/>
          </a:xfrm>
        </p:spPr>
        <p:txBody>
          <a:bodyPr/>
          <a:lstStyle/>
          <a:p>
            <a:r>
              <a:rPr lang="en-US" altLang="en-US" dirty="0"/>
              <a:t>Interval Scale</a:t>
            </a:r>
          </a:p>
        </p:txBody>
      </p:sp>
      <p:sp>
        <p:nvSpPr>
          <p:cNvPr id="2" name="Rectangle 1"/>
          <p:cNvSpPr/>
          <p:nvPr/>
        </p:nvSpPr>
        <p:spPr>
          <a:xfrm>
            <a:off x="1115616" y="1412776"/>
            <a:ext cx="7056784" cy="1200329"/>
          </a:xfrm>
          <a:prstGeom prst="rect">
            <a:avLst/>
          </a:prstGeom>
        </p:spPr>
        <p:txBody>
          <a:bodyPr wrap="square">
            <a:spAutoFit/>
          </a:bodyPr>
          <a:lstStyle/>
          <a:p>
            <a:r>
              <a:rPr lang="en-CA" dirty="0" smtClean="0"/>
              <a:t>An Interval Scale allows for not only recording and reporting order, but also describes the degree of difference between items.</a:t>
            </a:r>
            <a:endParaRPr lang="en-CA" dirty="0"/>
          </a:p>
        </p:txBody>
      </p:sp>
      <p:graphicFrame>
        <p:nvGraphicFramePr>
          <p:cNvPr id="8" name="Object 3"/>
          <p:cNvGraphicFramePr>
            <a:graphicFrameLocks/>
          </p:cNvGraphicFramePr>
          <p:nvPr>
            <p:extLst>
              <p:ext uri="{D42A27DB-BD31-4B8C-83A1-F6EECF244321}">
                <p14:modId xmlns:p14="http://schemas.microsoft.com/office/powerpoint/2010/main" val="3464726563"/>
              </p:ext>
            </p:extLst>
          </p:nvPr>
        </p:nvGraphicFramePr>
        <p:xfrm>
          <a:off x="1115616" y="5294362"/>
          <a:ext cx="1292175" cy="535956"/>
        </p:xfrm>
        <a:graphic>
          <a:graphicData uri="http://schemas.openxmlformats.org/presentationml/2006/ole">
            <mc:AlternateContent xmlns:mc="http://schemas.openxmlformats.org/markup-compatibility/2006">
              <mc:Choice xmlns:v="urn:schemas-microsoft-com:vml" Requires="v">
                <p:oleObj spid="_x0000_s22540" name="Clip" r:id="rId4" imgW="3740040" imgH="1033200" progId="MS_ClipArt_Gallery.2">
                  <p:embed/>
                </p:oleObj>
              </mc:Choice>
              <mc:Fallback>
                <p:oleObj name="Clip" r:id="rId4" imgW="3740040" imgH="103320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5294362"/>
                        <a:ext cx="1292175" cy="535956"/>
                      </a:xfrm>
                      <a:prstGeom prst="rect">
                        <a:avLst/>
                      </a:prstGeom>
                      <a:noFill/>
                      <a:ln>
                        <a:noFill/>
                      </a:ln>
                      <a:effectLst/>
                    </p:spPr>
                  </p:pic>
                </p:oleObj>
              </mc:Fallback>
            </mc:AlternateContent>
          </a:graphicData>
        </a:graphic>
      </p:graphicFrame>
      <p:pic>
        <p:nvPicPr>
          <p:cNvPr id="9" name="Picture 8"/>
          <p:cNvPicPr>
            <a:picLocks noChangeAspect="1"/>
          </p:cNvPicPr>
          <p:nvPr/>
        </p:nvPicPr>
        <p:blipFill>
          <a:blip r:embed="rId6"/>
          <a:stretch>
            <a:fillRect/>
          </a:stretch>
        </p:blipFill>
        <p:spPr>
          <a:xfrm>
            <a:off x="2407791" y="5445224"/>
            <a:ext cx="1338177" cy="385094"/>
          </a:xfrm>
          <a:prstGeom prst="rect">
            <a:avLst/>
          </a:prstGeom>
        </p:spPr>
      </p:pic>
      <p:pic>
        <p:nvPicPr>
          <p:cNvPr id="10" name="Picture 9"/>
          <p:cNvPicPr>
            <a:picLocks noChangeAspect="1"/>
          </p:cNvPicPr>
          <p:nvPr/>
        </p:nvPicPr>
        <p:blipFill>
          <a:blip r:embed="rId7"/>
          <a:stretch>
            <a:fillRect/>
          </a:stretch>
        </p:blipFill>
        <p:spPr>
          <a:xfrm>
            <a:off x="5732009" y="5445224"/>
            <a:ext cx="1338177" cy="385094"/>
          </a:xfrm>
          <a:prstGeom prst="rect">
            <a:avLst/>
          </a:prstGeom>
        </p:spPr>
      </p:pic>
      <p:pic>
        <p:nvPicPr>
          <p:cNvPr id="11" name="Picture 10"/>
          <p:cNvPicPr>
            <a:picLocks noChangeAspect="1"/>
          </p:cNvPicPr>
          <p:nvPr/>
        </p:nvPicPr>
        <p:blipFill>
          <a:blip r:embed="rId8"/>
          <a:stretch>
            <a:fillRect/>
          </a:stretch>
        </p:blipFill>
        <p:spPr>
          <a:xfrm>
            <a:off x="7488379" y="4745182"/>
            <a:ext cx="732240" cy="54918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a:xfrm>
            <a:off x="467544" y="188640"/>
            <a:ext cx="6554867" cy="1524000"/>
          </a:xfrm>
        </p:spPr>
        <p:txBody>
          <a:bodyPr/>
          <a:lstStyle/>
          <a:p>
            <a:r>
              <a:rPr lang="en-US" altLang="en-US" dirty="0"/>
              <a:t>Ratio Scale</a:t>
            </a:r>
          </a:p>
        </p:txBody>
      </p:sp>
      <p:sp>
        <p:nvSpPr>
          <p:cNvPr id="2" name="Rectangle 1"/>
          <p:cNvSpPr/>
          <p:nvPr/>
        </p:nvSpPr>
        <p:spPr>
          <a:xfrm>
            <a:off x="611560" y="1556792"/>
            <a:ext cx="7272808" cy="3416320"/>
          </a:xfrm>
          <a:prstGeom prst="rect">
            <a:avLst/>
          </a:prstGeom>
        </p:spPr>
        <p:txBody>
          <a:bodyPr wrap="square">
            <a:spAutoFit/>
          </a:bodyPr>
          <a:lstStyle/>
          <a:p>
            <a:r>
              <a:rPr lang="en-CA" dirty="0" smtClean="0"/>
              <a:t>Ratio scales are the highest form of measurement because it posses all of the properties of the other scales with the additional attribute of representing absolute quantities. </a:t>
            </a:r>
          </a:p>
          <a:p>
            <a:endParaRPr lang="en-CA" dirty="0" smtClean="0"/>
          </a:p>
          <a:p>
            <a:r>
              <a:rPr lang="en-CA" dirty="0" smtClean="0"/>
              <a:t>Ratio Scales have an absolute zero (a point where none of the quality being measured exists). Using a ratio scale permits comparisons such as being twice as high, or one-half as much. </a:t>
            </a:r>
            <a:endParaRPr lang="en-CA" dirty="0"/>
          </a:p>
          <a:p>
            <a:r>
              <a:rPr lang="en-CA" dirty="0" smtClean="0"/>
              <a:t> </a:t>
            </a:r>
            <a:endParaRPr lang="en-CA" dirty="0"/>
          </a:p>
        </p:txBody>
      </p:sp>
      <p:sp>
        <p:nvSpPr>
          <p:cNvPr id="7" name="Rectangle 6"/>
          <p:cNvSpPr/>
          <p:nvPr/>
        </p:nvSpPr>
        <p:spPr>
          <a:xfrm>
            <a:off x="611560" y="4293096"/>
            <a:ext cx="4572000" cy="2215991"/>
          </a:xfrm>
          <a:prstGeom prst="rect">
            <a:avLst/>
          </a:prstGeom>
        </p:spPr>
        <p:txBody>
          <a:bodyPr>
            <a:spAutoFit/>
          </a:bodyPr>
          <a:lstStyle/>
          <a:p>
            <a:endParaRPr lang="en-CA" dirty="0" smtClean="0"/>
          </a:p>
          <a:p>
            <a:r>
              <a:rPr lang="en-CA" dirty="0" smtClean="0">
                <a:solidFill>
                  <a:schemeClr val="bg1"/>
                </a:solidFill>
              </a:rPr>
              <a:t>Examples:</a:t>
            </a:r>
          </a:p>
          <a:p>
            <a:r>
              <a:rPr lang="en-CA" sz="1800" dirty="0" smtClean="0"/>
              <a:t>RULER: inches or centimeters </a:t>
            </a:r>
          </a:p>
          <a:p>
            <a:r>
              <a:rPr lang="en-CA" sz="1800" dirty="0" smtClean="0"/>
              <a:t>YEARS of work experience </a:t>
            </a:r>
          </a:p>
          <a:p>
            <a:r>
              <a:rPr lang="en-CA" sz="1800" dirty="0" smtClean="0"/>
              <a:t>INCOME: money earned last year </a:t>
            </a:r>
          </a:p>
          <a:p>
            <a:r>
              <a:rPr lang="en-CA" sz="1800" dirty="0" smtClean="0"/>
              <a:t>NUMBER of children </a:t>
            </a:r>
          </a:p>
          <a:p>
            <a:r>
              <a:rPr lang="en-CA" sz="1800" dirty="0" smtClean="0"/>
              <a:t>GPA: grade point average </a:t>
            </a:r>
            <a:endParaRPr lang="en-CA"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5" name="Object 3"/>
          <p:cNvGraphicFramePr>
            <a:graphicFrameLocks/>
          </p:cNvGraphicFramePr>
          <p:nvPr>
            <p:extLst>
              <p:ext uri="{D42A27DB-BD31-4B8C-83A1-F6EECF244321}">
                <p14:modId xmlns:p14="http://schemas.microsoft.com/office/powerpoint/2010/main" val="1969654991"/>
              </p:ext>
            </p:extLst>
          </p:nvPr>
        </p:nvGraphicFramePr>
        <p:xfrm>
          <a:off x="7252286" y="271408"/>
          <a:ext cx="1704305" cy="1899444"/>
        </p:xfrm>
        <a:graphic>
          <a:graphicData uri="http://schemas.openxmlformats.org/presentationml/2006/ole">
            <mc:AlternateContent xmlns:mc="http://schemas.openxmlformats.org/markup-compatibility/2006">
              <mc:Choice xmlns:v="urn:schemas-microsoft-com:vml" Requires="v">
                <p:oleObj spid="_x0000_s38926" name="Clip" r:id="rId4" imgW="3792240" imgH="4203360" progId="MS_ClipArt_Gallery.2">
                  <p:embed/>
                </p:oleObj>
              </mc:Choice>
              <mc:Fallback>
                <p:oleObj name="Clip" r:id="rId4" imgW="3792240" imgH="4203360" progId="MS_ClipArt_Gallery.2">
                  <p:embed/>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2286" y="271408"/>
                        <a:ext cx="1704305" cy="1899444"/>
                      </a:xfrm>
                      <a:prstGeom prst="rect">
                        <a:avLst/>
                      </a:prstGeom>
                      <a:noFill/>
                      <a:ln>
                        <a:noFill/>
                      </a:ln>
                      <a:effectLst/>
                    </p:spPr>
                  </p:pic>
                </p:oleObj>
              </mc:Fallback>
            </mc:AlternateContent>
          </a:graphicData>
        </a:graphic>
      </p:graphicFrame>
      <p:sp>
        <p:nvSpPr>
          <p:cNvPr id="38917" name="Rectangle 5"/>
          <p:cNvSpPr>
            <a:spLocks noGrp="1" noChangeArrowheads="1"/>
          </p:cNvSpPr>
          <p:nvPr>
            <p:ph type="title"/>
          </p:nvPr>
        </p:nvSpPr>
        <p:spPr>
          <a:xfrm>
            <a:off x="683568" y="11894"/>
            <a:ext cx="6554867" cy="1524000"/>
          </a:xfrm>
        </p:spPr>
        <p:txBody>
          <a:bodyPr/>
          <a:lstStyle/>
          <a:p>
            <a:r>
              <a:rPr lang="en-US" altLang="en-US" dirty="0"/>
              <a:t>The Goal </a:t>
            </a:r>
            <a:br>
              <a:rPr lang="en-US" altLang="en-US" dirty="0"/>
            </a:br>
            <a:r>
              <a:rPr lang="en-US" altLang="en-US" dirty="0"/>
              <a:t>of </a:t>
            </a:r>
            <a:r>
              <a:rPr lang="en-US" altLang="en-US" dirty="0" smtClean="0"/>
              <a:t>Measurement</a:t>
            </a:r>
            <a:endParaRPr lang="en-US" altLang="en-US" dirty="0"/>
          </a:p>
        </p:txBody>
      </p:sp>
      <p:sp>
        <p:nvSpPr>
          <p:cNvPr id="2" name="Rectangle 1"/>
          <p:cNvSpPr/>
          <p:nvPr/>
        </p:nvSpPr>
        <p:spPr>
          <a:xfrm>
            <a:off x="683568" y="2740948"/>
            <a:ext cx="5967940" cy="830997"/>
          </a:xfrm>
          <a:prstGeom prst="rect">
            <a:avLst/>
          </a:prstGeom>
        </p:spPr>
        <p:txBody>
          <a:bodyPr wrap="square">
            <a:spAutoFit/>
          </a:bodyPr>
          <a:lstStyle/>
          <a:p>
            <a:r>
              <a:rPr lang="en-CA" dirty="0" smtClean="0"/>
              <a:t>Validity: The ability of a scale to measure what was intended to be measured</a:t>
            </a:r>
            <a:endParaRPr lang="en-CA" dirty="0"/>
          </a:p>
        </p:txBody>
      </p:sp>
      <p:sp>
        <p:nvSpPr>
          <p:cNvPr id="3" name="Rectangle 2"/>
          <p:cNvSpPr/>
          <p:nvPr/>
        </p:nvSpPr>
        <p:spPr>
          <a:xfrm>
            <a:off x="683568" y="1455327"/>
            <a:ext cx="5967940" cy="1200329"/>
          </a:xfrm>
          <a:prstGeom prst="rect">
            <a:avLst/>
          </a:prstGeom>
        </p:spPr>
        <p:txBody>
          <a:bodyPr wrap="square">
            <a:spAutoFit/>
          </a:bodyPr>
          <a:lstStyle/>
          <a:p>
            <a:r>
              <a:rPr lang="en-CA" dirty="0" smtClean="0"/>
              <a:t>Reliability: The degree to which measures are free from random error and therefore yield consistent results</a:t>
            </a:r>
            <a:endParaRPr lang="en-CA" dirty="0"/>
          </a:p>
        </p:txBody>
      </p:sp>
      <p:pic>
        <p:nvPicPr>
          <p:cNvPr id="6" name="Picture 5"/>
          <p:cNvPicPr>
            <a:picLocks noChangeAspect="1"/>
          </p:cNvPicPr>
          <p:nvPr/>
        </p:nvPicPr>
        <p:blipFill>
          <a:blip r:embed="rId6"/>
          <a:stretch>
            <a:fillRect/>
          </a:stretch>
        </p:blipFill>
        <p:spPr>
          <a:xfrm>
            <a:off x="899592" y="3921503"/>
            <a:ext cx="7187807" cy="1981372"/>
          </a:xfrm>
          <a:prstGeom prst="rect">
            <a:avLst/>
          </a:prstGeom>
        </p:spPr>
      </p:pic>
      <p:sp>
        <p:nvSpPr>
          <p:cNvPr id="9" name="Rectangle 3"/>
          <p:cNvSpPr>
            <a:spLocks noChangeArrowheads="1"/>
          </p:cNvSpPr>
          <p:nvPr/>
        </p:nvSpPr>
        <p:spPr bwMode="auto">
          <a:xfrm>
            <a:off x="539551" y="5902875"/>
            <a:ext cx="8144943" cy="120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1203325">
              <a:tabLst>
                <a:tab pos="1203325" algn="ctr"/>
                <a:tab pos="4060825" algn="ctr"/>
                <a:tab pos="6918325" algn="ctr"/>
              </a:tabLst>
              <a:defRPr sz="2400">
                <a:solidFill>
                  <a:schemeClr val="tx1"/>
                </a:solidFill>
                <a:latin typeface="Times New Roman" panose="02020603050405020304" pitchFamily="18" charset="0"/>
              </a:defRPr>
            </a:lvl1pPr>
            <a:lvl2pPr defTabSz="1203325">
              <a:tabLst>
                <a:tab pos="1203325" algn="ctr"/>
                <a:tab pos="4060825" algn="ctr"/>
                <a:tab pos="6918325" algn="ctr"/>
              </a:tabLst>
              <a:defRPr sz="2400">
                <a:solidFill>
                  <a:schemeClr val="tx1"/>
                </a:solidFill>
                <a:latin typeface="Times New Roman" panose="02020603050405020304" pitchFamily="18" charset="0"/>
              </a:defRPr>
            </a:lvl2pPr>
            <a:lvl3pPr defTabSz="1203325">
              <a:tabLst>
                <a:tab pos="1203325" algn="ctr"/>
                <a:tab pos="4060825" algn="ctr"/>
                <a:tab pos="6918325" algn="ctr"/>
              </a:tabLst>
              <a:defRPr sz="2400">
                <a:solidFill>
                  <a:schemeClr val="tx1"/>
                </a:solidFill>
                <a:latin typeface="Times New Roman" panose="02020603050405020304" pitchFamily="18" charset="0"/>
              </a:defRPr>
            </a:lvl3pPr>
            <a:lvl4pPr defTabSz="1203325">
              <a:tabLst>
                <a:tab pos="1203325" algn="ctr"/>
                <a:tab pos="4060825" algn="ctr"/>
                <a:tab pos="6918325" algn="ctr"/>
              </a:tabLst>
              <a:defRPr sz="2400">
                <a:solidFill>
                  <a:schemeClr val="tx1"/>
                </a:solidFill>
                <a:latin typeface="Times New Roman" panose="02020603050405020304" pitchFamily="18" charset="0"/>
              </a:defRPr>
            </a:lvl4pPr>
            <a:lvl5pPr defTabSz="1203325">
              <a:tabLst>
                <a:tab pos="1203325" algn="ctr"/>
                <a:tab pos="4060825" algn="ctr"/>
                <a:tab pos="6918325" algn="ctr"/>
              </a:tabLst>
              <a:defRPr sz="2400">
                <a:solidFill>
                  <a:schemeClr val="tx1"/>
                </a:solidFill>
                <a:latin typeface="Times New Roman" panose="02020603050405020304" pitchFamily="18" charset="0"/>
              </a:defRPr>
            </a:lvl5pPr>
            <a:lvl6pPr defTabSz="1203325" eaLnBrk="0" fontAlgn="base" hangingPunct="0">
              <a:spcBef>
                <a:spcPct val="0"/>
              </a:spcBef>
              <a:spcAft>
                <a:spcPct val="0"/>
              </a:spcAft>
              <a:tabLst>
                <a:tab pos="1203325" algn="ctr"/>
                <a:tab pos="4060825" algn="ctr"/>
                <a:tab pos="6918325" algn="ctr"/>
              </a:tabLst>
              <a:defRPr sz="2400">
                <a:solidFill>
                  <a:schemeClr val="tx1"/>
                </a:solidFill>
                <a:latin typeface="Times New Roman" panose="02020603050405020304" pitchFamily="18" charset="0"/>
              </a:defRPr>
            </a:lvl6pPr>
            <a:lvl7pPr defTabSz="1203325" eaLnBrk="0" fontAlgn="base" hangingPunct="0">
              <a:spcBef>
                <a:spcPct val="0"/>
              </a:spcBef>
              <a:spcAft>
                <a:spcPct val="0"/>
              </a:spcAft>
              <a:tabLst>
                <a:tab pos="1203325" algn="ctr"/>
                <a:tab pos="4060825" algn="ctr"/>
                <a:tab pos="6918325" algn="ctr"/>
              </a:tabLst>
              <a:defRPr sz="2400">
                <a:solidFill>
                  <a:schemeClr val="tx1"/>
                </a:solidFill>
                <a:latin typeface="Times New Roman" panose="02020603050405020304" pitchFamily="18" charset="0"/>
              </a:defRPr>
            </a:lvl7pPr>
            <a:lvl8pPr defTabSz="1203325" eaLnBrk="0" fontAlgn="base" hangingPunct="0">
              <a:spcBef>
                <a:spcPct val="0"/>
              </a:spcBef>
              <a:spcAft>
                <a:spcPct val="0"/>
              </a:spcAft>
              <a:tabLst>
                <a:tab pos="1203325" algn="ctr"/>
                <a:tab pos="4060825" algn="ctr"/>
                <a:tab pos="6918325" algn="ctr"/>
              </a:tabLst>
              <a:defRPr sz="2400">
                <a:solidFill>
                  <a:schemeClr val="tx1"/>
                </a:solidFill>
                <a:latin typeface="Times New Roman" panose="02020603050405020304" pitchFamily="18" charset="0"/>
              </a:defRPr>
            </a:lvl8pPr>
            <a:lvl9pPr defTabSz="1203325" eaLnBrk="0" fontAlgn="base" hangingPunct="0">
              <a:spcBef>
                <a:spcPct val="0"/>
              </a:spcBef>
              <a:spcAft>
                <a:spcPct val="0"/>
              </a:spcAft>
              <a:tabLst>
                <a:tab pos="1203325" algn="ctr"/>
                <a:tab pos="4060825" algn="ctr"/>
                <a:tab pos="6918325" algn="ctr"/>
              </a:tabLst>
              <a:defRPr sz="2400">
                <a:solidFill>
                  <a:schemeClr val="tx1"/>
                </a:solidFill>
                <a:latin typeface="Times New Roman" panose="02020603050405020304" pitchFamily="18" charset="0"/>
              </a:defRPr>
            </a:lvl9pPr>
          </a:lstStyle>
          <a:p>
            <a:pPr algn="ctr"/>
            <a:r>
              <a:rPr lang="en-US" altLang="en-US" dirty="0">
                <a:latin typeface="Arial" panose="020B0604020202020204" pitchFamily="34" charset="0"/>
              </a:rPr>
              <a:t>	 </a:t>
            </a:r>
            <a:r>
              <a:rPr lang="en-US" altLang="en-US" dirty="0" smtClean="0">
                <a:latin typeface="Arial" panose="020B0604020202020204" pitchFamily="34" charset="0"/>
              </a:rPr>
              <a:t>Low Reliability	High Reliability	Reliable but Not 		                                                Valid</a:t>
            </a:r>
          </a:p>
          <a:p>
            <a:r>
              <a:rPr lang="en-US" altLang="en-US" dirty="0">
                <a:latin typeface="Arial" panose="020B0604020202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8915"/>
                                        </p:tgtEl>
                                        <p:attrNameLst>
                                          <p:attrName>style.visibility</p:attrName>
                                        </p:attrNameLst>
                                      </p:cBhvr>
                                      <p:to>
                                        <p:strVal val="visible"/>
                                      </p:to>
                                    </p:set>
                                    <p:anim calcmode="lin" valueType="num">
                                      <p:cBhvr additive="base">
                                        <p:cTn id="7" dur="500" fill="hold"/>
                                        <p:tgtEl>
                                          <p:spTgt spid="38915"/>
                                        </p:tgtEl>
                                        <p:attrNameLst>
                                          <p:attrName>ppt_x</p:attrName>
                                        </p:attrNameLst>
                                      </p:cBhvr>
                                      <p:tavLst>
                                        <p:tav tm="0">
                                          <p:val>
                                            <p:strVal val="1+#ppt_w/2"/>
                                          </p:val>
                                        </p:tav>
                                        <p:tav tm="100000">
                                          <p:val>
                                            <p:strVal val="#ppt_x"/>
                                          </p:val>
                                        </p:tav>
                                      </p:tavLst>
                                    </p:anim>
                                    <p:anim calcmode="lin" valueType="num">
                                      <p:cBhvr additive="base">
                                        <p:cTn id="8" dur="500" fill="hold"/>
                                        <p:tgtEl>
                                          <p:spTgt spid="389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7544" y="116632"/>
            <a:ext cx="7772400" cy="1143000"/>
          </a:xfrm>
          <a:noFill/>
          <a:ln/>
        </p:spPr>
        <p:txBody>
          <a:bodyPr lIns="92075" tIns="46038" rIns="92075" bIns="46038"/>
          <a:lstStyle/>
          <a:p>
            <a:r>
              <a:rPr lang="en-US" altLang="en-US" dirty="0"/>
              <a:t>Reliability</a:t>
            </a:r>
            <a:endParaRPr lang="en-US" altLang="en-US" b="1" dirty="0">
              <a:latin typeface="Arial" panose="020B0604020202020204" pitchFamily="34" charset="0"/>
            </a:endParaRPr>
          </a:p>
        </p:txBody>
      </p:sp>
      <p:graphicFrame>
        <p:nvGraphicFramePr>
          <p:cNvPr id="49155" name="Object 3"/>
          <p:cNvGraphicFramePr>
            <a:graphicFrameLocks/>
          </p:cNvGraphicFramePr>
          <p:nvPr>
            <p:extLst>
              <p:ext uri="{D42A27DB-BD31-4B8C-83A1-F6EECF244321}">
                <p14:modId xmlns:p14="http://schemas.microsoft.com/office/powerpoint/2010/main" val="3804191141"/>
              </p:ext>
            </p:extLst>
          </p:nvPr>
        </p:nvGraphicFramePr>
        <p:xfrm>
          <a:off x="683568" y="1124744"/>
          <a:ext cx="7791450" cy="1993900"/>
        </p:xfrm>
        <a:graphic>
          <a:graphicData uri="http://schemas.openxmlformats.org/presentationml/2006/ole">
            <mc:AlternateContent xmlns:mc="http://schemas.openxmlformats.org/markup-compatibility/2006">
              <mc:Choice xmlns:v="urn:schemas-microsoft-com:vml" Requires="v">
                <p:oleObj spid="_x0000_s57351" name="MS Org Chart" r:id="rId4" imgW="7791120" imgH="1993680" progId="OrgPlusWOPX.4">
                  <p:embed followColorScheme="full"/>
                </p:oleObj>
              </mc:Choice>
              <mc:Fallback>
                <p:oleObj name="MS Org Chart" r:id="rId4" imgW="7791120" imgH="1993680" progId="OrgPlusWOPX.4">
                  <p:embed followColorScheme="full"/>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1124744"/>
                        <a:ext cx="7791450"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67544" y="0"/>
            <a:ext cx="7772400" cy="1143000"/>
          </a:xfrm>
          <a:noFill/>
          <a:ln/>
        </p:spPr>
        <p:txBody>
          <a:bodyPr lIns="92075" tIns="46038" rIns="92075" bIns="46038"/>
          <a:lstStyle/>
          <a:p>
            <a:r>
              <a:rPr lang="en-US" altLang="en-US" dirty="0"/>
              <a:t>Validity</a:t>
            </a:r>
            <a:endParaRPr lang="en-US" altLang="en-US" b="1" dirty="0">
              <a:latin typeface="Arial" panose="020B0604020202020204" pitchFamily="34" charset="0"/>
            </a:endParaRPr>
          </a:p>
        </p:txBody>
      </p:sp>
      <p:graphicFrame>
        <p:nvGraphicFramePr>
          <p:cNvPr id="47107" name="Object 3"/>
          <p:cNvGraphicFramePr>
            <a:graphicFrameLocks/>
          </p:cNvGraphicFramePr>
          <p:nvPr>
            <p:extLst>
              <p:ext uri="{D42A27DB-BD31-4B8C-83A1-F6EECF244321}">
                <p14:modId xmlns:p14="http://schemas.microsoft.com/office/powerpoint/2010/main" val="1842071005"/>
              </p:ext>
            </p:extLst>
          </p:nvPr>
        </p:nvGraphicFramePr>
        <p:xfrm>
          <a:off x="755576" y="836712"/>
          <a:ext cx="7766050" cy="1771650"/>
        </p:xfrm>
        <a:graphic>
          <a:graphicData uri="http://schemas.openxmlformats.org/presentationml/2006/ole">
            <mc:AlternateContent xmlns:mc="http://schemas.openxmlformats.org/markup-compatibility/2006">
              <mc:Choice xmlns:v="urn:schemas-microsoft-com:vml" Requires="v">
                <p:oleObj spid="_x0000_s47115" name="MS Org Chart" r:id="rId4" imgW="7765920" imgH="1771560" progId="OrgPlusWOPX.4">
                  <p:embed followColorScheme="full"/>
                </p:oleObj>
              </mc:Choice>
              <mc:Fallback>
                <p:oleObj name="MS Org Chart" r:id="rId4" imgW="7765920" imgH="1771560" progId="OrgPlusWOPX.4">
                  <p:embed followColorScheme="full"/>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836712"/>
                        <a:ext cx="7766050"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5"/>
          <p:cNvSpPr>
            <a:spLocks noGrp="1" noChangeArrowheads="1"/>
          </p:cNvSpPr>
          <p:nvPr>
            <p:ph type="title"/>
          </p:nvPr>
        </p:nvSpPr>
        <p:spPr>
          <a:xfrm>
            <a:off x="544493" y="188640"/>
            <a:ext cx="6554867" cy="1524000"/>
          </a:xfrm>
        </p:spPr>
        <p:txBody>
          <a:bodyPr/>
          <a:lstStyle/>
          <a:p>
            <a:r>
              <a:rPr lang="en-US" altLang="en-US" dirty="0"/>
              <a:t>Sensitivity</a:t>
            </a:r>
          </a:p>
        </p:txBody>
      </p:sp>
      <p:sp>
        <p:nvSpPr>
          <p:cNvPr id="51206" name="Rectangle 6"/>
          <p:cNvSpPr>
            <a:spLocks noGrp="1" noChangeArrowheads="1"/>
          </p:cNvSpPr>
          <p:nvPr>
            <p:ph idx="1"/>
          </p:nvPr>
        </p:nvSpPr>
        <p:spPr/>
        <p:txBody>
          <a:bodyPr/>
          <a:lstStyle/>
          <a:p>
            <a:r>
              <a:rPr lang="en-US" altLang="en-US"/>
              <a:t>A measurement instrument’s ability to accurately measure variability in stimuli or responses.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ctrTitle"/>
          </p:nvPr>
        </p:nvSpPr>
        <p:spPr>
          <a:xfrm>
            <a:off x="685800" y="908720"/>
            <a:ext cx="7772400" cy="1143000"/>
          </a:xfrm>
          <a:noFill/>
          <a:ln/>
        </p:spPr>
        <p:txBody>
          <a:bodyPr lIns="92075" tIns="46038" rIns="92075" bIns="46038">
            <a:normAutofit fontScale="90000"/>
          </a:bodyPr>
          <a:lstStyle/>
          <a:p>
            <a:r>
              <a:rPr lang="en-US" altLang="en-US" dirty="0" smtClean="0"/>
              <a:t>Measuring Attitudes</a:t>
            </a:r>
            <a:br>
              <a:rPr lang="en-US" altLang="en-US" dirty="0" smtClean="0"/>
            </a:br>
            <a:r>
              <a:rPr lang="en-US" altLang="en-US" dirty="0"/>
              <a:t/>
            </a:r>
            <a:br>
              <a:rPr lang="en-US" altLang="en-US" dirty="0"/>
            </a:br>
            <a:r>
              <a:rPr lang="en-US" altLang="en-US" sz="3100" dirty="0" smtClean="0"/>
              <a:t>What Is an Attitude?</a:t>
            </a:r>
            <a:endParaRPr lang="en-US" altLang="en-US" sz="4400" b="1" dirty="0"/>
          </a:p>
        </p:txBody>
      </p:sp>
      <p:sp>
        <p:nvSpPr>
          <p:cNvPr id="8195" name="Rectangle 1027"/>
          <p:cNvSpPr>
            <a:spLocks noGrp="1" noChangeArrowheads="1"/>
          </p:cNvSpPr>
          <p:nvPr>
            <p:ph type="subTitle" idx="1"/>
          </p:nvPr>
        </p:nvSpPr>
        <p:spPr>
          <a:xfrm>
            <a:off x="755576" y="2276872"/>
            <a:ext cx="7632848" cy="1752600"/>
          </a:xfrm>
          <a:noFill/>
          <a:ln/>
        </p:spPr>
        <p:txBody>
          <a:bodyPr lIns="92075" tIns="46038" rIns="92075" bIns="46038">
            <a:normAutofit fontScale="92500"/>
          </a:bodyPr>
          <a:lstStyle/>
          <a:p>
            <a:r>
              <a:rPr lang="en-US" altLang="en-US" sz="3200" dirty="0" smtClean="0"/>
              <a:t>An attitude is an </a:t>
            </a:r>
            <a:r>
              <a:rPr lang="en-US" altLang="en-US" sz="3200" dirty="0"/>
              <a:t>enduring disposition to consistently respond in a given </a:t>
            </a:r>
            <a:r>
              <a:rPr lang="en-US" altLang="en-US" sz="3200" dirty="0" smtClean="0"/>
              <a:t>manner to various aspects of the world.</a:t>
            </a:r>
            <a:endParaRPr lang="en-US" altLang="en-US" sz="3200" dirty="0"/>
          </a:p>
        </p:txBody>
      </p:sp>
    </p:spTree>
    <p:extLst>
      <p:ext uri="{BB962C8B-B14F-4D97-AF65-F5344CB8AC3E}">
        <p14:creationId xmlns:p14="http://schemas.microsoft.com/office/powerpoint/2010/main" val="70679850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565358" y="116632"/>
            <a:ext cx="6554867" cy="1524000"/>
          </a:xfrm>
        </p:spPr>
        <p:txBody>
          <a:bodyPr/>
          <a:lstStyle/>
          <a:p>
            <a:r>
              <a:rPr lang="en-US" altLang="en-US"/>
              <a:t>Three Components of an Attitude</a:t>
            </a:r>
          </a:p>
        </p:txBody>
      </p:sp>
      <p:sp>
        <p:nvSpPr>
          <p:cNvPr id="12293" name="Rectangle 5"/>
          <p:cNvSpPr>
            <a:spLocks noGrp="1" noChangeArrowheads="1"/>
          </p:cNvSpPr>
          <p:nvPr>
            <p:ph type="body" idx="1"/>
          </p:nvPr>
        </p:nvSpPr>
        <p:spPr/>
        <p:txBody>
          <a:bodyPr/>
          <a:lstStyle/>
          <a:p>
            <a:r>
              <a:rPr lang="en-US" altLang="en-US"/>
              <a:t>Affective</a:t>
            </a:r>
          </a:p>
          <a:p>
            <a:r>
              <a:rPr lang="en-US" altLang="en-US"/>
              <a:t>Cognitive</a:t>
            </a:r>
          </a:p>
          <a:p>
            <a:r>
              <a:rPr lang="en-US" altLang="en-US"/>
              <a:t>Behavioral</a:t>
            </a:r>
          </a:p>
        </p:txBody>
      </p:sp>
    </p:spTree>
    <p:extLst>
      <p:ext uri="{BB962C8B-B14F-4D97-AF65-F5344CB8AC3E}">
        <p14:creationId xmlns:p14="http://schemas.microsoft.com/office/powerpoint/2010/main" val="39720107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 calcmode="lin" valueType="num">
                                      <p:cBhvr additive="base">
                                        <p:cTn id="7" dur="500" fill="hold"/>
                                        <p:tgtEl>
                                          <p:spTgt spid="1229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3">
                                            <p:txEl>
                                              <p:pRg st="1" end="1"/>
                                            </p:txEl>
                                          </p:spTgt>
                                        </p:tgtEl>
                                        <p:attrNameLst>
                                          <p:attrName>style.visibility</p:attrName>
                                        </p:attrNameLst>
                                      </p:cBhvr>
                                      <p:to>
                                        <p:strVal val="visible"/>
                                      </p:to>
                                    </p:set>
                                    <p:anim calcmode="lin" valueType="num">
                                      <p:cBhvr additive="base">
                                        <p:cTn id="13" dur="500" fill="hold"/>
                                        <p:tgtEl>
                                          <p:spTgt spid="1229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3">
                                            <p:txEl>
                                              <p:pRg st="2" end="2"/>
                                            </p:txEl>
                                          </p:spTgt>
                                        </p:tgtEl>
                                        <p:attrNameLst>
                                          <p:attrName>style.visibility</p:attrName>
                                        </p:attrNameLst>
                                      </p:cBhvr>
                                      <p:to>
                                        <p:strVal val="visible"/>
                                      </p:to>
                                    </p:set>
                                    <p:anim calcmode="lin" valueType="num">
                                      <p:cBhvr additive="base">
                                        <p:cTn id="19" dur="500" fill="hold"/>
                                        <p:tgtEl>
                                          <p:spTgt spid="1229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40" name="Object 4"/>
          <p:cNvGraphicFramePr>
            <a:graphicFrameLocks/>
          </p:cNvGraphicFramePr>
          <p:nvPr>
            <p:extLst>
              <p:ext uri="{D42A27DB-BD31-4B8C-83A1-F6EECF244321}">
                <p14:modId xmlns:p14="http://schemas.microsoft.com/office/powerpoint/2010/main" val="728178187"/>
              </p:ext>
            </p:extLst>
          </p:nvPr>
        </p:nvGraphicFramePr>
        <p:xfrm>
          <a:off x="6088112" y="1114979"/>
          <a:ext cx="2568575" cy="3700463"/>
        </p:xfrm>
        <a:graphic>
          <a:graphicData uri="http://schemas.openxmlformats.org/presentationml/2006/ole">
            <mc:AlternateContent xmlns:mc="http://schemas.openxmlformats.org/markup-compatibility/2006">
              <mc:Choice xmlns:v="urn:schemas-microsoft-com:vml" Requires="v">
                <p:oleObj spid="_x0000_s66566" name="Clip" r:id="rId4" imgW="2568240" imgH="3700440" progId="MS_ClipArt_Gallery.2">
                  <p:embed/>
                </p:oleObj>
              </mc:Choice>
              <mc:Fallback>
                <p:oleObj name="Clip" r:id="rId4" imgW="2568240" imgH="370044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8112" y="1114979"/>
                        <a:ext cx="2568575"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2" name="Rectangle 6"/>
          <p:cNvSpPr>
            <a:spLocks noGrp="1" noChangeArrowheads="1"/>
          </p:cNvSpPr>
          <p:nvPr>
            <p:ph type="ctrTitle"/>
          </p:nvPr>
        </p:nvSpPr>
        <p:spPr>
          <a:xfrm>
            <a:off x="539552" y="548680"/>
            <a:ext cx="7772400" cy="1143000"/>
          </a:xfrm>
        </p:spPr>
        <p:txBody>
          <a:bodyPr anchor="ctr">
            <a:normAutofit fontScale="90000"/>
          </a:bodyPr>
          <a:lstStyle/>
          <a:p>
            <a:r>
              <a:rPr lang="en-US" altLang="en-US" sz="4400" dirty="0"/>
              <a:t>Affective</a:t>
            </a:r>
            <a:br>
              <a:rPr lang="en-US" altLang="en-US" sz="4400" dirty="0"/>
            </a:br>
            <a:endParaRPr lang="en-US" altLang="en-US" sz="4400" dirty="0"/>
          </a:p>
        </p:txBody>
      </p:sp>
      <p:sp>
        <p:nvSpPr>
          <p:cNvPr id="14343" name="Rectangle 7"/>
          <p:cNvSpPr>
            <a:spLocks noGrp="1" noChangeArrowheads="1"/>
          </p:cNvSpPr>
          <p:nvPr>
            <p:ph type="subTitle" idx="1"/>
          </p:nvPr>
        </p:nvSpPr>
        <p:spPr>
          <a:xfrm>
            <a:off x="755576" y="1412776"/>
            <a:ext cx="6400800" cy="1752600"/>
          </a:xfrm>
        </p:spPr>
        <p:txBody>
          <a:bodyPr/>
          <a:lstStyle/>
          <a:p>
            <a:r>
              <a:rPr lang="en-US" altLang="en-US" sz="3200" dirty="0"/>
              <a:t>The feelings or emotions toward an object</a:t>
            </a:r>
          </a:p>
        </p:txBody>
      </p:sp>
    </p:spTree>
    <p:extLst>
      <p:ext uri="{BB962C8B-B14F-4D97-AF65-F5344CB8AC3E}">
        <p14:creationId xmlns:p14="http://schemas.microsoft.com/office/powerpoint/2010/main" val="132462957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99" y="-99392"/>
            <a:ext cx="6554867" cy="1524000"/>
          </a:xfrm>
        </p:spPr>
        <p:txBody>
          <a:bodyPr/>
          <a:lstStyle/>
          <a:p>
            <a:r>
              <a:rPr lang="en-CA" dirty="0" smtClean="0"/>
              <a:t>In This Video we will:</a:t>
            </a:r>
            <a:endParaRPr lang="en-CA" dirty="0"/>
          </a:p>
        </p:txBody>
      </p:sp>
      <p:sp>
        <p:nvSpPr>
          <p:cNvPr id="3" name="Content Placeholder 2"/>
          <p:cNvSpPr>
            <a:spLocks noGrp="1"/>
          </p:cNvSpPr>
          <p:nvPr>
            <p:ph idx="1"/>
          </p:nvPr>
        </p:nvSpPr>
        <p:spPr>
          <a:xfrm>
            <a:off x="593299" y="1196752"/>
            <a:ext cx="7723117" cy="4968552"/>
          </a:xfrm>
        </p:spPr>
        <p:txBody>
          <a:bodyPr>
            <a:normAutofit fontScale="32500" lnSpcReduction="20000"/>
          </a:bodyPr>
          <a:lstStyle/>
          <a:p>
            <a:pPr marL="0" indent="0">
              <a:buNone/>
            </a:pPr>
            <a:r>
              <a:rPr lang="en-CA" sz="6200" dirty="0"/>
              <a:t>1</a:t>
            </a:r>
            <a:r>
              <a:rPr lang="en-CA" sz="6200" dirty="0" smtClean="0"/>
              <a:t>. Determine </a:t>
            </a:r>
            <a:r>
              <a:rPr lang="en-CA" sz="6200" dirty="0"/>
              <a:t>what needs to be measured</a:t>
            </a:r>
          </a:p>
          <a:p>
            <a:pPr marL="0" indent="0">
              <a:buNone/>
            </a:pPr>
            <a:r>
              <a:rPr lang="en-CA" sz="6200" dirty="0" smtClean="0"/>
              <a:t> </a:t>
            </a:r>
            <a:r>
              <a:rPr lang="en-CA" sz="6200" dirty="0"/>
              <a:t>2</a:t>
            </a:r>
            <a:r>
              <a:rPr lang="en-CA" sz="6200" dirty="0" smtClean="0"/>
              <a:t>. Discuss </a:t>
            </a:r>
            <a:r>
              <a:rPr lang="en-CA" sz="6200" dirty="0"/>
              <a:t>the various types of measurement scales</a:t>
            </a:r>
          </a:p>
          <a:p>
            <a:pPr marL="0" indent="0">
              <a:buNone/>
            </a:pPr>
            <a:r>
              <a:rPr lang="en-CA" sz="6200" dirty="0" smtClean="0"/>
              <a:t> </a:t>
            </a:r>
            <a:r>
              <a:rPr lang="en-CA" sz="6200" dirty="0"/>
              <a:t>3</a:t>
            </a:r>
            <a:r>
              <a:rPr lang="en-CA" sz="6200" dirty="0" smtClean="0"/>
              <a:t>. Describe </a:t>
            </a:r>
            <a:r>
              <a:rPr lang="en-CA" sz="6200" dirty="0"/>
              <a:t>the criterion for good measurement</a:t>
            </a:r>
          </a:p>
          <a:p>
            <a:pPr marL="0" indent="0">
              <a:buNone/>
            </a:pPr>
            <a:r>
              <a:rPr lang="en-CA" sz="6200" dirty="0" smtClean="0"/>
              <a:t> </a:t>
            </a:r>
            <a:r>
              <a:rPr lang="en-CA" sz="6200" dirty="0"/>
              <a:t>4</a:t>
            </a:r>
            <a:r>
              <a:rPr lang="en-CA" sz="6200" dirty="0" smtClean="0"/>
              <a:t>. Describe </a:t>
            </a:r>
            <a:r>
              <a:rPr lang="en-CA" sz="6200" dirty="0"/>
              <a:t>how consumer attitudes are measured</a:t>
            </a:r>
          </a:p>
          <a:p>
            <a:pPr marL="0" indent="0">
              <a:buNone/>
            </a:pPr>
            <a:r>
              <a:rPr lang="en-CA" sz="6200" dirty="0" smtClean="0"/>
              <a:t> </a:t>
            </a:r>
            <a:r>
              <a:rPr lang="en-CA" sz="6200" dirty="0"/>
              <a:t>5</a:t>
            </a:r>
            <a:r>
              <a:rPr lang="en-CA" sz="6200" dirty="0" smtClean="0"/>
              <a:t>. Discuss </a:t>
            </a:r>
            <a:r>
              <a:rPr lang="en-CA" sz="6200" dirty="0"/>
              <a:t>the various types of rating scales and the merits of each type</a:t>
            </a:r>
          </a:p>
          <a:p>
            <a:pPr marL="0" indent="0">
              <a:buNone/>
            </a:pPr>
            <a:r>
              <a:rPr lang="en-CA" sz="6200" dirty="0" smtClean="0"/>
              <a:t> </a:t>
            </a:r>
            <a:r>
              <a:rPr lang="en-CA" sz="6200" dirty="0"/>
              <a:t>6</a:t>
            </a:r>
            <a:r>
              <a:rPr lang="en-CA" sz="6200" dirty="0" smtClean="0"/>
              <a:t>. Explain </a:t>
            </a:r>
            <a:r>
              <a:rPr lang="en-CA" sz="6200" dirty="0"/>
              <a:t>the importance of questionnaire design</a:t>
            </a:r>
          </a:p>
          <a:p>
            <a:pPr marL="0" indent="0">
              <a:buNone/>
            </a:pPr>
            <a:r>
              <a:rPr lang="en-CA" sz="6200" dirty="0" smtClean="0"/>
              <a:t> 7. Describe </a:t>
            </a:r>
            <a:r>
              <a:rPr lang="en-CA" sz="6200" dirty="0"/>
              <a:t>and explain the basic types of </a:t>
            </a:r>
            <a:r>
              <a:rPr lang="en-CA" sz="6200" dirty="0" err="1"/>
              <a:t>quetions</a:t>
            </a:r>
            <a:r>
              <a:rPr lang="en-CA" sz="6200" dirty="0"/>
              <a:t> asked.</a:t>
            </a:r>
          </a:p>
          <a:p>
            <a:pPr marL="0" indent="0">
              <a:buNone/>
            </a:pPr>
            <a:r>
              <a:rPr lang="en-CA" sz="6200" dirty="0" smtClean="0"/>
              <a:t> 8. Discuss </a:t>
            </a:r>
            <a:r>
              <a:rPr lang="en-CA" sz="6200" dirty="0"/>
              <a:t>the basic activities involved in question design &amp; delivery</a:t>
            </a:r>
          </a:p>
          <a:p>
            <a:pPr marL="0" indent="0">
              <a:buNone/>
            </a:pPr>
            <a:r>
              <a:rPr lang="en-CA" sz="6200" dirty="0" smtClean="0"/>
              <a:t> </a:t>
            </a:r>
            <a:r>
              <a:rPr lang="en-CA" sz="6200" dirty="0"/>
              <a:t>9</a:t>
            </a:r>
            <a:r>
              <a:rPr lang="en-CA" sz="6200" dirty="0" smtClean="0"/>
              <a:t>. Design </a:t>
            </a:r>
            <a:r>
              <a:rPr lang="en-CA" sz="6200" dirty="0"/>
              <a:t>and test questionnaires</a:t>
            </a:r>
          </a:p>
          <a:p>
            <a:pPr marL="0" indent="0">
              <a:buNone/>
            </a:pPr>
            <a:endParaRPr lang="en-CA" dirty="0"/>
          </a:p>
          <a:p>
            <a:pPr marL="0" indent="0">
              <a:buNone/>
            </a:pPr>
            <a:endParaRPr lang="en-CA" dirty="0"/>
          </a:p>
        </p:txBody>
      </p:sp>
    </p:spTree>
    <p:extLst>
      <p:ext uri="{BB962C8B-B14F-4D97-AF65-F5344CB8AC3E}">
        <p14:creationId xmlns:p14="http://schemas.microsoft.com/office/powerpoint/2010/main" val="4260873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8" name="Object 4"/>
          <p:cNvGraphicFramePr>
            <a:graphicFrameLocks/>
          </p:cNvGraphicFramePr>
          <p:nvPr>
            <p:extLst>
              <p:ext uri="{D42A27DB-BD31-4B8C-83A1-F6EECF244321}">
                <p14:modId xmlns:p14="http://schemas.microsoft.com/office/powerpoint/2010/main" val="3834632508"/>
              </p:ext>
            </p:extLst>
          </p:nvPr>
        </p:nvGraphicFramePr>
        <p:xfrm>
          <a:off x="5643932" y="2207074"/>
          <a:ext cx="2870200" cy="4305300"/>
        </p:xfrm>
        <a:graphic>
          <a:graphicData uri="http://schemas.openxmlformats.org/presentationml/2006/ole">
            <mc:AlternateContent xmlns:mc="http://schemas.openxmlformats.org/markup-compatibility/2006">
              <mc:Choice xmlns:v="urn:schemas-microsoft-com:vml" Requires="v">
                <p:oleObj spid="_x0000_s67590" name="Clip" r:id="rId4" imgW="2869920" imgH="4305240" progId="MS_ClipArt_Gallery.2">
                  <p:embed/>
                </p:oleObj>
              </mc:Choice>
              <mc:Fallback>
                <p:oleObj name="Clip" r:id="rId4" imgW="2869920" imgH="430524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3932" y="2207074"/>
                        <a:ext cx="2870200" cy="430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9" name="Rectangle 5"/>
          <p:cNvSpPr>
            <a:spLocks noGrp="1" noChangeArrowheads="1"/>
          </p:cNvSpPr>
          <p:nvPr>
            <p:ph type="title"/>
          </p:nvPr>
        </p:nvSpPr>
        <p:spPr>
          <a:xfrm>
            <a:off x="533399" y="332656"/>
            <a:ext cx="6554867" cy="1524000"/>
          </a:xfrm>
        </p:spPr>
        <p:txBody>
          <a:bodyPr/>
          <a:lstStyle/>
          <a:p>
            <a:r>
              <a:rPr lang="en-US" altLang="en-US" dirty="0"/>
              <a:t>Cognitive</a:t>
            </a:r>
            <a:br>
              <a:rPr lang="en-US" altLang="en-US" dirty="0"/>
            </a:br>
            <a:endParaRPr lang="en-US" altLang="en-US" dirty="0"/>
          </a:p>
        </p:txBody>
      </p:sp>
      <p:sp>
        <p:nvSpPr>
          <p:cNvPr id="16390" name="Rectangle 6"/>
          <p:cNvSpPr>
            <a:spLocks noGrp="1" noChangeArrowheads="1"/>
          </p:cNvSpPr>
          <p:nvPr>
            <p:ph type="body" idx="1"/>
          </p:nvPr>
        </p:nvSpPr>
        <p:spPr>
          <a:xfrm>
            <a:off x="533398" y="0"/>
            <a:ext cx="6554867" cy="3767670"/>
          </a:xfrm>
        </p:spPr>
        <p:txBody>
          <a:bodyPr/>
          <a:lstStyle/>
          <a:p>
            <a:r>
              <a:rPr lang="en-US" altLang="en-US" dirty="0" smtClean="0"/>
              <a:t>Awareness and Knowledge of the subject matter: a person’s beliefs.</a:t>
            </a:r>
            <a:endParaRPr lang="en-US" altLang="en-US" dirty="0"/>
          </a:p>
        </p:txBody>
      </p:sp>
    </p:spTree>
    <p:extLst>
      <p:ext uri="{BB962C8B-B14F-4D97-AF65-F5344CB8AC3E}">
        <p14:creationId xmlns:p14="http://schemas.microsoft.com/office/powerpoint/2010/main" val="241536449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533400" y="0"/>
            <a:ext cx="6554867" cy="1524000"/>
          </a:xfrm>
        </p:spPr>
        <p:txBody>
          <a:bodyPr/>
          <a:lstStyle/>
          <a:p>
            <a:r>
              <a:rPr lang="en-US" altLang="en-US" dirty="0"/>
              <a:t>Behavioral</a:t>
            </a:r>
          </a:p>
        </p:txBody>
      </p:sp>
      <p:sp>
        <p:nvSpPr>
          <p:cNvPr id="18437" name="Rectangle 5"/>
          <p:cNvSpPr>
            <a:spLocks noGrp="1" noChangeArrowheads="1"/>
          </p:cNvSpPr>
          <p:nvPr>
            <p:ph type="body" idx="1"/>
          </p:nvPr>
        </p:nvSpPr>
        <p:spPr>
          <a:xfrm>
            <a:off x="533399" y="188640"/>
            <a:ext cx="6554867" cy="3767670"/>
          </a:xfrm>
        </p:spPr>
        <p:txBody>
          <a:bodyPr/>
          <a:lstStyle/>
          <a:p>
            <a:r>
              <a:rPr lang="en-US" altLang="en-US" dirty="0"/>
              <a:t>Predisposition to </a:t>
            </a:r>
            <a:r>
              <a:rPr lang="en-US" altLang="en-US" dirty="0" smtClean="0"/>
              <a:t>action as a result of affective and cognitive components</a:t>
            </a:r>
            <a:endParaRPr lang="en-US" altLang="en-US" dirty="0"/>
          </a:p>
          <a:p>
            <a:r>
              <a:rPr lang="en-US" altLang="en-US" dirty="0"/>
              <a:t>Intentions</a:t>
            </a:r>
          </a:p>
          <a:p>
            <a:r>
              <a:rPr lang="en-US" altLang="en-US" dirty="0"/>
              <a:t>Behavioral expectations</a:t>
            </a:r>
          </a:p>
        </p:txBody>
      </p:sp>
    </p:spTree>
    <p:extLst>
      <p:ext uri="{BB962C8B-B14F-4D97-AF65-F5344CB8AC3E}">
        <p14:creationId xmlns:p14="http://schemas.microsoft.com/office/powerpoint/2010/main" val="12808888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7">
                                            <p:txEl>
                                              <p:pRg st="0" end="0"/>
                                            </p:txEl>
                                          </p:spTgt>
                                        </p:tgtEl>
                                        <p:attrNameLst>
                                          <p:attrName>style.visibility</p:attrName>
                                        </p:attrNameLst>
                                      </p:cBhvr>
                                      <p:to>
                                        <p:strVal val="visible"/>
                                      </p:to>
                                    </p:set>
                                    <p:anim calcmode="lin" valueType="num">
                                      <p:cBhvr additive="base">
                                        <p:cTn id="7" dur="500" fill="hold"/>
                                        <p:tgtEl>
                                          <p:spTgt spid="1843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7">
                                            <p:txEl>
                                              <p:pRg st="1" end="1"/>
                                            </p:txEl>
                                          </p:spTgt>
                                        </p:tgtEl>
                                        <p:attrNameLst>
                                          <p:attrName>style.visibility</p:attrName>
                                        </p:attrNameLst>
                                      </p:cBhvr>
                                      <p:to>
                                        <p:strVal val="visible"/>
                                      </p:to>
                                    </p:set>
                                    <p:anim calcmode="lin" valueType="num">
                                      <p:cBhvr additive="base">
                                        <p:cTn id="13" dur="500" fill="hold"/>
                                        <p:tgtEl>
                                          <p:spTgt spid="1843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7">
                                            <p:txEl>
                                              <p:pRg st="2" end="2"/>
                                            </p:txEl>
                                          </p:spTgt>
                                        </p:tgtEl>
                                        <p:attrNameLst>
                                          <p:attrName>style.visibility</p:attrName>
                                        </p:attrNameLst>
                                      </p:cBhvr>
                                      <p:to>
                                        <p:strVal val="visible"/>
                                      </p:to>
                                    </p:set>
                                    <p:anim calcmode="lin" valueType="num">
                                      <p:cBhvr additive="base">
                                        <p:cTn id="19" dur="500" fill="hold"/>
                                        <p:tgtEl>
                                          <p:spTgt spid="1843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536" y="116632"/>
            <a:ext cx="6554867" cy="1524000"/>
          </a:xfrm>
          <a:noFill/>
          <a:ln/>
        </p:spPr>
        <p:txBody>
          <a:bodyPr lIns="92075" tIns="46038" rIns="92075" bIns="46038"/>
          <a:lstStyle/>
          <a:p>
            <a:r>
              <a:rPr lang="en-US" altLang="en-US" dirty="0"/>
              <a:t>The Attitude Measuring Process</a:t>
            </a:r>
            <a:endParaRPr lang="en-US" altLang="en-US" b="1" dirty="0"/>
          </a:p>
        </p:txBody>
      </p:sp>
      <p:sp>
        <p:nvSpPr>
          <p:cNvPr id="22531" name="Rectangle 3"/>
          <p:cNvSpPr>
            <a:spLocks noGrp="1" noChangeArrowheads="1"/>
          </p:cNvSpPr>
          <p:nvPr>
            <p:ph type="body" idx="1"/>
          </p:nvPr>
        </p:nvSpPr>
        <p:spPr>
          <a:xfrm>
            <a:off x="467544" y="764704"/>
            <a:ext cx="8191500" cy="4114800"/>
          </a:xfrm>
          <a:noFill/>
          <a:ln/>
        </p:spPr>
        <p:txBody>
          <a:bodyPr lIns="92075" tIns="46038" rIns="92075" bIns="46038"/>
          <a:lstStyle/>
          <a:p>
            <a:pPr marL="0" indent="0">
              <a:lnSpc>
                <a:spcPct val="110000"/>
              </a:lnSpc>
              <a:spcAft>
                <a:spcPct val="40000"/>
              </a:spcAft>
              <a:buFontTx/>
              <a:buNone/>
              <a:tabLst>
                <a:tab pos="1654175" algn="l"/>
                <a:tab pos="2289175" algn="l"/>
              </a:tabLst>
            </a:pPr>
            <a:r>
              <a:rPr lang="en-US" altLang="en-US" dirty="0">
                <a:solidFill>
                  <a:schemeClr val="accent1"/>
                </a:solidFill>
              </a:rPr>
              <a:t>Ranking</a:t>
            </a:r>
            <a:r>
              <a:rPr lang="en-US" altLang="en-US" dirty="0"/>
              <a:t> - Rank order preference</a:t>
            </a:r>
          </a:p>
          <a:p>
            <a:pPr marL="0" indent="0">
              <a:lnSpc>
                <a:spcPct val="110000"/>
              </a:lnSpc>
              <a:spcAft>
                <a:spcPct val="40000"/>
              </a:spcAft>
              <a:buFontTx/>
              <a:buNone/>
              <a:tabLst>
                <a:tab pos="1654175" algn="l"/>
                <a:tab pos="2289175" algn="l"/>
              </a:tabLst>
            </a:pPr>
            <a:r>
              <a:rPr lang="en-US" altLang="en-US" dirty="0">
                <a:solidFill>
                  <a:schemeClr val="accent1"/>
                </a:solidFill>
              </a:rPr>
              <a:t>Rating</a:t>
            </a:r>
            <a:r>
              <a:rPr lang="en-US" altLang="en-US" dirty="0"/>
              <a:t>  - Estimates magnitude of a characteristic</a:t>
            </a:r>
          </a:p>
          <a:p>
            <a:pPr marL="0" indent="0">
              <a:lnSpc>
                <a:spcPct val="110000"/>
              </a:lnSpc>
              <a:spcAft>
                <a:spcPct val="40000"/>
              </a:spcAft>
              <a:buFontTx/>
              <a:buNone/>
              <a:tabLst>
                <a:tab pos="1654175" algn="l"/>
                <a:tab pos="2289175" algn="l"/>
              </a:tabLst>
            </a:pPr>
            <a:r>
              <a:rPr lang="en-US" altLang="en-US" dirty="0">
                <a:solidFill>
                  <a:schemeClr val="accent1"/>
                </a:solidFill>
              </a:rPr>
              <a:t>Sorting</a:t>
            </a:r>
            <a:r>
              <a:rPr lang="en-US" altLang="en-US" dirty="0"/>
              <a:t> - Arrange or classify concepts</a:t>
            </a:r>
          </a:p>
          <a:p>
            <a:pPr marL="0" indent="0">
              <a:lnSpc>
                <a:spcPct val="110000"/>
              </a:lnSpc>
              <a:spcAft>
                <a:spcPct val="40000"/>
              </a:spcAft>
              <a:buFontTx/>
              <a:buNone/>
              <a:tabLst>
                <a:tab pos="1654175" algn="l"/>
                <a:tab pos="2289175" algn="l"/>
              </a:tabLst>
            </a:pPr>
            <a:r>
              <a:rPr lang="en-US" altLang="en-US" dirty="0">
                <a:solidFill>
                  <a:schemeClr val="accent1"/>
                </a:solidFill>
              </a:rPr>
              <a:t>Choice</a:t>
            </a:r>
            <a:r>
              <a:rPr lang="en-US" altLang="en-US" dirty="0"/>
              <a:t> - Selection of preferred alternative</a:t>
            </a:r>
          </a:p>
        </p:txBody>
      </p:sp>
      <p:pic>
        <p:nvPicPr>
          <p:cNvPr id="2" name="Picture 1"/>
          <p:cNvPicPr>
            <a:picLocks noChangeAspect="1"/>
          </p:cNvPicPr>
          <p:nvPr/>
        </p:nvPicPr>
        <p:blipFill>
          <a:blip r:embed="rId3"/>
          <a:stretch>
            <a:fillRect/>
          </a:stretch>
        </p:blipFill>
        <p:spPr>
          <a:xfrm>
            <a:off x="6228184" y="3861048"/>
            <a:ext cx="2624099" cy="2918551"/>
          </a:xfrm>
          <a:prstGeom prst="rect">
            <a:avLst/>
          </a:prstGeom>
        </p:spPr>
      </p:pic>
    </p:spTree>
    <p:extLst>
      <p:ext uri="{BB962C8B-B14F-4D97-AF65-F5344CB8AC3E}">
        <p14:creationId xmlns:p14="http://schemas.microsoft.com/office/powerpoint/2010/main" val="30821354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23528" y="747580"/>
            <a:ext cx="7404869" cy="2743200"/>
          </a:xfrm>
          <a:noFill/>
          <a:ln/>
        </p:spPr>
        <p:txBody>
          <a:bodyPr lIns="92075" tIns="46038" rIns="92075" bIns="46038"/>
          <a:lstStyle/>
          <a:p>
            <a:pPr marL="450850" indent="-450850">
              <a:buSzPct val="75000"/>
              <a:buFont typeface="Monotype Sorts" pitchFamily="2" charset="2"/>
              <a:buChar char="n"/>
            </a:pPr>
            <a:r>
              <a:rPr lang="en-US" altLang="en-US" dirty="0">
                <a:solidFill>
                  <a:schemeClr val="tx2"/>
                </a:solidFill>
              </a:rPr>
              <a:t>Ranking</a:t>
            </a:r>
            <a:r>
              <a:rPr lang="en-US" altLang="en-US" dirty="0"/>
              <a:t> tasks require that the respondent rank order a small number of objects in overall performance on the basis of some characteristic or stimulus.</a:t>
            </a:r>
          </a:p>
        </p:txBody>
      </p:sp>
      <p:sp>
        <p:nvSpPr>
          <p:cNvPr id="5" name="Rectangle 6"/>
          <p:cNvSpPr txBox="1">
            <a:spLocks noChangeArrowheads="1"/>
          </p:cNvSpPr>
          <p:nvPr/>
        </p:nvSpPr>
        <p:spPr>
          <a:xfrm>
            <a:off x="323528" y="176080"/>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Rating Scales</a:t>
            </a:r>
            <a:endParaRPr lang="en-US" altLang="en-US" sz="4400" b="1" dirty="0"/>
          </a:p>
        </p:txBody>
      </p:sp>
      <p:sp>
        <p:nvSpPr>
          <p:cNvPr id="6" name="Rectangle 2"/>
          <p:cNvSpPr txBox="1">
            <a:spLocks noChangeArrowheads="1"/>
          </p:cNvSpPr>
          <p:nvPr/>
        </p:nvSpPr>
        <p:spPr>
          <a:xfrm>
            <a:off x="295050" y="1484784"/>
            <a:ext cx="8309398" cy="3657600"/>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450850" indent="-450850" fontAlgn="auto">
              <a:buSzPct val="75000"/>
              <a:buFont typeface="Monotype Sorts" pitchFamily="2" charset="2"/>
              <a:buChar char="n"/>
            </a:pPr>
            <a:r>
              <a:rPr lang="en-US" altLang="en-US" smtClean="0">
                <a:solidFill>
                  <a:schemeClr val="tx2"/>
                </a:solidFill>
              </a:rPr>
              <a:t>Rating</a:t>
            </a:r>
            <a:r>
              <a:rPr lang="en-US" altLang="en-US" smtClean="0"/>
              <a:t> asks the respondent to estimate the magnitude of a characteristic, or quality, that an object possesses.  The respondent’s position on a scale(s) is where he or she would rate an object.</a:t>
            </a:r>
            <a:endParaRPr lang="en-US" altLang="en-US" dirty="0"/>
          </a:p>
        </p:txBody>
      </p:sp>
      <p:sp>
        <p:nvSpPr>
          <p:cNvPr id="8" name="Rectangle 2"/>
          <p:cNvSpPr txBox="1">
            <a:spLocks noChangeArrowheads="1"/>
          </p:cNvSpPr>
          <p:nvPr/>
        </p:nvSpPr>
        <p:spPr>
          <a:xfrm>
            <a:off x="295050" y="3472748"/>
            <a:ext cx="7848872" cy="3767670"/>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450850" indent="-450850" fontAlgn="auto">
              <a:buSzPct val="75000"/>
              <a:buFont typeface="Monotype Sorts" pitchFamily="2" charset="2"/>
              <a:buChar char="n"/>
            </a:pPr>
            <a:r>
              <a:rPr lang="en-US" altLang="en-US" dirty="0" smtClean="0">
                <a:solidFill>
                  <a:schemeClr val="tx2"/>
                </a:solidFill>
              </a:rPr>
              <a:t>Sorting</a:t>
            </a:r>
            <a:r>
              <a:rPr lang="en-US" altLang="en-US" dirty="0" smtClean="0"/>
              <a:t> might present the respondent with several concepts typed on cards and require that the respondent arrange the cards into a number of piles or otherwise classify the concepts.</a:t>
            </a:r>
          </a:p>
          <a:p>
            <a:pPr marL="450850" indent="-450850" fontAlgn="auto">
              <a:buSzPct val="75000"/>
              <a:buFont typeface="Monotype Sorts" pitchFamily="2" charset="2"/>
              <a:buChar char="n"/>
            </a:pPr>
            <a:r>
              <a:rPr lang="en-US" altLang="en-US" dirty="0">
                <a:solidFill>
                  <a:schemeClr val="tx2"/>
                </a:solidFill>
              </a:rPr>
              <a:t>Choice </a:t>
            </a:r>
            <a:r>
              <a:rPr lang="en-US" altLang="en-US" dirty="0"/>
              <a:t>between two or more alternatives is another type of attitude measurement - it is assumed that the chosen object is preferred over the other.</a:t>
            </a:r>
          </a:p>
          <a:p>
            <a:pPr marL="450850" indent="-450850" fontAlgn="auto">
              <a:buSzPct val="75000"/>
              <a:buFont typeface="Monotype Sorts" pitchFamily="2" charset="2"/>
              <a:buChar char="n"/>
            </a:pPr>
            <a:endParaRPr lang="en-US" altLang="en-US" dirty="0"/>
          </a:p>
        </p:txBody>
      </p:sp>
    </p:spTree>
    <p:extLst>
      <p:ext uri="{BB962C8B-B14F-4D97-AF65-F5344CB8AC3E}">
        <p14:creationId xmlns:p14="http://schemas.microsoft.com/office/powerpoint/2010/main" val="195169891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23528" y="176080"/>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a:t>Category Scales</a:t>
            </a:r>
            <a:endParaRPr lang="en-US" altLang="en-US" sz="4400" dirty="0"/>
          </a:p>
        </p:txBody>
      </p:sp>
      <p:sp>
        <p:nvSpPr>
          <p:cNvPr id="7" name="Rectangle 3"/>
          <p:cNvSpPr txBox="1">
            <a:spLocks noChangeArrowheads="1"/>
          </p:cNvSpPr>
          <p:nvPr/>
        </p:nvSpPr>
        <p:spPr>
          <a:xfrm>
            <a:off x="395536" y="1484784"/>
            <a:ext cx="8424936" cy="5112568"/>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buSzPct val="75000"/>
              <a:buFont typeface="Monotype Sorts" pitchFamily="2" charset="2"/>
              <a:buChar char="n"/>
            </a:pPr>
            <a:r>
              <a:rPr lang="en-US" altLang="en-US" dirty="0" smtClean="0"/>
              <a:t>Category scales have two or more answer options</a:t>
            </a:r>
          </a:p>
          <a:p>
            <a:pPr fontAlgn="auto">
              <a:buSzPct val="75000"/>
              <a:buFont typeface="Monotype Sorts" pitchFamily="2" charset="2"/>
              <a:buChar char="n"/>
            </a:pPr>
            <a:r>
              <a:rPr lang="en-US" altLang="en-US" dirty="0" smtClean="0"/>
              <a:t>The simplest category scale is a two response scale</a:t>
            </a:r>
          </a:p>
          <a:p>
            <a:pPr lvl="1" fontAlgn="auto">
              <a:buSzPct val="75000"/>
              <a:buFont typeface="Monotype Sorts" pitchFamily="2" charset="2"/>
              <a:buChar char="n"/>
            </a:pPr>
            <a:r>
              <a:rPr lang="en-US" altLang="en-US" b="1" dirty="0" smtClean="0"/>
              <a:t>Do you like pizza?  Yes   No</a:t>
            </a:r>
          </a:p>
          <a:p>
            <a:pPr fontAlgn="auto">
              <a:buSzPct val="75000"/>
              <a:buFont typeface="Monotype Sorts" pitchFamily="2" charset="2"/>
              <a:buChar char="n"/>
            </a:pPr>
            <a:r>
              <a:rPr lang="en-US" altLang="en-US" dirty="0" smtClean="0"/>
              <a:t>A multiple answer type category scale is a more sensitive measure than a scale having only two response categories - it provides more information.</a:t>
            </a:r>
          </a:p>
          <a:p>
            <a:pPr lvl="1" fontAlgn="auto">
              <a:buSzPct val="75000"/>
              <a:buFont typeface="Monotype Sorts" pitchFamily="2" charset="2"/>
              <a:buChar char="n"/>
            </a:pPr>
            <a:r>
              <a:rPr lang="en-US" altLang="en-US" b="1" dirty="0" smtClean="0">
                <a:latin typeface="Arial" panose="020B0604020202020204" pitchFamily="34" charset="0"/>
              </a:rPr>
              <a:t>How </a:t>
            </a:r>
            <a:r>
              <a:rPr lang="en-US" altLang="en-US" b="1" dirty="0">
                <a:latin typeface="Arial" panose="020B0604020202020204" pitchFamily="34" charset="0"/>
              </a:rPr>
              <a:t>important were the following in your decision to visit </a:t>
            </a:r>
            <a:r>
              <a:rPr lang="en-US" altLang="en-US" b="1" dirty="0" err="1" smtClean="0">
                <a:latin typeface="Arial" panose="020B0604020202020204" pitchFamily="34" charset="0"/>
              </a:rPr>
              <a:t>Clarenville</a:t>
            </a:r>
            <a:r>
              <a:rPr lang="en-US" altLang="en-US" b="1" dirty="0" smtClean="0">
                <a:latin typeface="Arial" panose="020B0604020202020204" pitchFamily="34" charset="0"/>
              </a:rPr>
              <a:t> Pizzeria (check </a:t>
            </a:r>
            <a:r>
              <a:rPr lang="en-US" altLang="en-US" b="1" dirty="0">
                <a:latin typeface="Arial" panose="020B0604020202020204" pitchFamily="34" charset="0"/>
              </a:rPr>
              <a:t>one for each item)</a:t>
            </a:r>
          </a:p>
          <a:p>
            <a:pPr marL="0" indent="0">
              <a:buFontTx/>
              <a:buNone/>
              <a:tabLst>
                <a:tab pos="2635250" algn="l"/>
                <a:tab pos="4578350" algn="l"/>
                <a:tab pos="5249863" algn="l"/>
              </a:tabLst>
            </a:pPr>
            <a:r>
              <a:rPr lang="en-US" altLang="en-US" sz="1000" dirty="0" smtClean="0">
                <a:latin typeface="Arial" panose="020B0604020202020204" pitchFamily="34" charset="0"/>
              </a:rPr>
              <a:t>	</a:t>
            </a:r>
            <a:r>
              <a:rPr lang="en-US" altLang="en-US" sz="1000" b="1" dirty="0" smtClean="0">
                <a:latin typeface="Arial" panose="020B0604020202020204" pitchFamily="34" charset="0"/>
              </a:rPr>
              <a:t>VERY</a:t>
            </a:r>
            <a:r>
              <a:rPr lang="en-US" altLang="en-US" sz="1000" b="1" dirty="0">
                <a:latin typeface="Arial" panose="020B0604020202020204" pitchFamily="34" charset="0"/>
              </a:rPr>
              <a:t>	SOMEWHAT	</a:t>
            </a:r>
            <a:r>
              <a:rPr lang="en-US" altLang="en-US" sz="1000" b="1" dirty="0" smtClean="0">
                <a:latin typeface="Arial" panose="020B0604020202020204" pitchFamily="34" charset="0"/>
              </a:rPr>
              <a:t>	`NOT </a:t>
            </a:r>
            <a:r>
              <a:rPr lang="en-US" altLang="en-US" sz="1000" b="1" dirty="0">
                <a:latin typeface="Arial" panose="020B0604020202020204" pitchFamily="34" charset="0"/>
              </a:rPr>
              <a:t>TOO</a:t>
            </a:r>
          </a:p>
          <a:p>
            <a:pPr marL="0" indent="0">
              <a:buFontTx/>
              <a:buNone/>
              <a:tabLst>
                <a:tab pos="2635250" algn="l"/>
                <a:tab pos="4578350" algn="l"/>
                <a:tab pos="5249863" algn="l"/>
              </a:tabLst>
            </a:pPr>
            <a:r>
              <a:rPr lang="en-US" altLang="en-US" sz="1000" b="1" dirty="0" smtClean="0">
                <a:latin typeface="Arial" panose="020B0604020202020204" pitchFamily="34" charset="0"/>
              </a:rPr>
              <a:t>	IMPORTANT</a:t>
            </a:r>
            <a:r>
              <a:rPr lang="en-US" altLang="en-US" sz="1000" b="1" dirty="0">
                <a:latin typeface="Arial" panose="020B0604020202020204" pitchFamily="34" charset="0"/>
              </a:rPr>
              <a:t>	IMPORTANT	</a:t>
            </a:r>
            <a:r>
              <a:rPr lang="en-US" altLang="en-US" sz="1000" b="1" dirty="0" smtClean="0">
                <a:latin typeface="Arial" panose="020B0604020202020204" pitchFamily="34" charset="0"/>
              </a:rPr>
              <a:t>	IMPORTANT</a:t>
            </a:r>
            <a:endParaRPr lang="en-US" altLang="en-US" sz="1000" b="1" dirty="0">
              <a:latin typeface="Arial" panose="020B0604020202020204" pitchFamily="34" charset="0"/>
            </a:endParaRPr>
          </a:p>
          <a:p>
            <a:pPr marL="0" indent="0">
              <a:buFontTx/>
              <a:buNone/>
              <a:tabLst>
                <a:tab pos="2635250" algn="l"/>
                <a:tab pos="4578350" algn="l"/>
                <a:tab pos="5249863" algn="l"/>
              </a:tabLst>
            </a:pPr>
            <a:endParaRPr lang="en-US" altLang="en-US" sz="1000" dirty="0"/>
          </a:p>
          <a:p>
            <a:pPr marL="0" indent="0">
              <a:buFontTx/>
              <a:buNone/>
              <a:tabLst>
                <a:tab pos="2635250" algn="l"/>
                <a:tab pos="4578350" algn="l"/>
                <a:tab pos="5249863" algn="l"/>
              </a:tabLst>
            </a:pPr>
            <a:r>
              <a:rPr lang="en-US" altLang="en-US" sz="1400" dirty="0" smtClean="0">
                <a:latin typeface="Arial" panose="020B0604020202020204" pitchFamily="34" charset="0"/>
              </a:rPr>
              <a:t>Location 	___________</a:t>
            </a:r>
            <a:r>
              <a:rPr lang="en-US" altLang="en-US" sz="1400" dirty="0">
                <a:latin typeface="Arial" panose="020B0604020202020204" pitchFamily="34" charset="0"/>
              </a:rPr>
              <a:t>	___________	</a:t>
            </a:r>
            <a:r>
              <a:rPr lang="en-US" altLang="en-US" sz="1400" dirty="0" smtClean="0">
                <a:latin typeface="Arial" panose="020B0604020202020204" pitchFamily="34" charset="0"/>
              </a:rPr>
              <a:t>___________	</a:t>
            </a:r>
          </a:p>
          <a:p>
            <a:pPr marL="0" indent="0">
              <a:buFontTx/>
              <a:buNone/>
              <a:tabLst>
                <a:tab pos="2635250" algn="l"/>
                <a:tab pos="4578350" algn="l"/>
                <a:tab pos="5249863" algn="l"/>
              </a:tabLst>
            </a:pPr>
            <a:r>
              <a:rPr lang="en-US" altLang="en-US" sz="1400" dirty="0" smtClean="0">
                <a:latin typeface="Arial" panose="020B0604020202020204" pitchFamily="34" charset="0"/>
              </a:rPr>
              <a:t>Menu Options</a:t>
            </a:r>
            <a:r>
              <a:rPr lang="en-US" altLang="en-US" sz="1400" dirty="0">
                <a:latin typeface="Arial" panose="020B0604020202020204" pitchFamily="34" charset="0"/>
              </a:rPr>
              <a:t>	___________	___________	</a:t>
            </a:r>
            <a:r>
              <a:rPr lang="en-US" altLang="en-US" sz="1400" dirty="0" smtClean="0">
                <a:latin typeface="Arial" panose="020B0604020202020204" pitchFamily="34" charset="0"/>
              </a:rPr>
              <a:t>__________</a:t>
            </a:r>
            <a:endParaRPr lang="en-US" altLang="en-US" sz="1400" dirty="0">
              <a:latin typeface="Arial" panose="020B0604020202020204" pitchFamily="34" charset="0"/>
            </a:endParaRPr>
          </a:p>
          <a:p>
            <a:pPr marL="0" indent="0">
              <a:buFontTx/>
              <a:buNone/>
              <a:tabLst>
                <a:tab pos="2635250" algn="l"/>
                <a:tab pos="4578350" algn="l"/>
                <a:tab pos="5249863" algn="l"/>
              </a:tabLst>
            </a:pPr>
            <a:r>
              <a:rPr lang="en-US" altLang="en-US" sz="1400" dirty="0" smtClean="0">
                <a:latin typeface="Arial" panose="020B0604020202020204" pitchFamily="34" charset="0"/>
              </a:rPr>
              <a:t>Price</a:t>
            </a:r>
            <a:r>
              <a:rPr lang="en-US" altLang="en-US" sz="1400" dirty="0">
                <a:latin typeface="Arial" panose="020B0604020202020204" pitchFamily="34" charset="0"/>
              </a:rPr>
              <a:t>	___________	___________	___________</a:t>
            </a:r>
          </a:p>
          <a:p>
            <a:pPr marL="0" indent="0">
              <a:buFontTx/>
              <a:buNone/>
              <a:tabLst>
                <a:tab pos="2635250" algn="l"/>
                <a:tab pos="4578350" algn="l"/>
                <a:tab pos="5249863" algn="l"/>
              </a:tabLst>
            </a:pPr>
            <a:r>
              <a:rPr lang="en-US" altLang="en-US" sz="1400" dirty="0" smtClean="0">
                <a:latin typeface="Arial" panose="020B0604020202020204" pitchFamily="34" charset="0"/>
              </a:rPr>
              <a:t>	</a:t>
            </a:r>
            <a:endParaRPr lang="en-US" altLang="en-US" sz="3600" dirty="0" smtClean="0"/>
          </a:p>
        </p:txBody>
      </p:sp>
    </p:spTree>
    <p:extLst>
      <p:ext uri="{BB962C8B-B14F-4D97-AF65-F5344CB8AC3E}">
        <p14:creationId xmlns:p14="http://schemas.microsoft.com/office/powerpoint/2010/main" val="33559376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3" fill="hold" grpId="0"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0-#ppt_h/2"/>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 calcmode="lin" valueType="num">
                                      <p:cBhvr additive="base">
                                        <p:cTn id="33" dur="5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grpId="0" nodeType="click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anim calcmode="lin" valueType="num">
                                      <p:cBhvr additive="base">
                                        <p:cTn id="39" dur="5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7">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3" fill="hold" grpId="0" nodeType="clickEffect">
                                  <p:stCondLst>
                                    <p:cond delay="0"/>
                                  </p:stCondLst>
                                  <p:childTnLst>
                                    <p:set>
                                      <p:cBhvr>
                                        <p:cTn id="44" dur="1" fill="hold">
                                          <p:stCondLst>
                                            <p:cond delay="0"/>
                                          </p:stCondLst>
                                        </p:cTn>
                                        <p:tgtEl>
                                          <p:spTgt spid="7">
                                            <p:txEl>
                                              <p:pRg st="8" end="8"/>
                                            </p:txEl>
                                          </p:spTgt>
                                        </p:tgtEl>
                                        <p:attrNameLst>
                                          <p:attrName>style.visibility</p:attrName>
                                        </p:attrNameLst>
                                      </p:cBhvr>
                                      <p:to>
                                        <p:strVal val="visible"/>
                                      </p:to>
                                    </p:set>
                                    <p:anim calcmode="lin" valueType="num">
                                      <p:cBhvr additive="base">
                                        <p:cTn id="45" dur="500" fill="hold"/>
                                        <p:tgtEl>
                                          <p:spTgt spid="7">
                                            <p:txEl>
                                              <p:pRg st="8" end="8"/>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3" fill="hold" grpId="0" nodeType="clickEffect">
                                  <p:stCondLst>
                                    <p:cond delay="0"/>
                                  </p:stCondLst>
                                  <p:childTnLst>
                                    <p:set>
                                      <p:cBhvr>
                                        <p:cTn id="50" dur="1" fill="hold">
                                          <p:stCondLst>
                                            <p:cond delay="0"/>
                                          </p:stCondLst>
                                        </p:cTn>
                                        <p:tgtEl>
                                          <p:spTgt spid="7">
                                            <p:txEl>
                                              <p:pRg st="9" end="9"/>
                                            </p:txEl>
                                          </p:spTgt>
                                        </p:tgtEl>
                                        <p:attrNameLst>
                                          <p:attrName>style.visibility</p:attrName>
                                        </p:attrNameLst>
                                      </p:cBhvr>
                                      <p:to>
                                        <p:strVal val="visible"/>
                                      </p:to>
                                    </p:set>
                                    <p:anim calcmode="lin" valueType="num">
                                      <p:cBhvr additive="base">
                                        <p:cTn id="51" dur="500" fill="hold"/>
                                        <p:tgtEl>
                                          <p:spTgt spid="7">
                                            <p:txEl>
                                              <p:pRg st="9" end="9"/>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7">
                                            <p:txEl>
                                              <p:pRg st="9" end="9"/>
                                            </p:txEl>
                                          </p:spTgt>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3" fill="hold" grpId="0" nodeType="clickEffect">
                                  <p:stCondLst>
                                    <p:cond delay="0"/>
                                  </p:stCondLst>
                                  <p:childTnLst>
                                    <p:set>
                                      <p:cBhvr>
                                        <p:cTn id="56" dur="1" fill="hold">
                                          <p:stCondLst>
                                            <p:cond delay="0"/>
                                          </p:stCondLst>
                                        </p:cTn>
                                        <p:tgtEl>
                                          <p:spTgt spid="7">
                                            <p:txEl>
                                              <p:pRg st="10" end="10"/>
                                            </p:txEl>
                                          </p:spTgt>
                                        </p:tgtEl>
                                        <p:attrNameLst>
                                          <p:attrName>style.visibility</p:attrName>
                                        </p:attrNameLst>
                                      </p:cBhvr>
                                      <p:to>
                                        <p:strVal val="visible"/>
                                      </p:to>
                                    </p:set>
                                    <p:anim calcmode="lin" valueType="num">
                                      <p:cBhvr additive="base">
                                        <p:cTn id="57" dur="500" fill="hold"/>
                                        <p:tgtEl>
                                          <p:spTgt spid="7">
                                            <p:txEl>
                                              <p:pRg st="10" end="1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7">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3" fill="hold" grpId="0" nodeType="clickEffect">
                                  <p:stCondLst>
                                    <p:cond delay="0"/>
                                  </p:stCondLst>
                                  <p:childTnLst>
                                    <p:set>
                                      <p:cBhvr>
                                        <p:cTn id="62" dur="1" fill="hold">
                                          <p:stCondLst>
                                            <p:cond delay="0"/>
                                          </p:stCondLst>
                                        </p:cTn>
                                        <p:tgtEl>
                                          <p:spTgt spid="7">
                                            <p:txEl>
                                              <p:pRg st="11" end="11"/>
                                            </p:txEl>
                                          </p:spTgt>
                                        </p:tgtEl>
                                        <p:attrNameLst>
                                          <p:attrName>style.visibility</p:attrName>
                                        </p:attrNameLst>
                                      </p:cBhvr>
                                      <p:to>
                                        <p:strVal val="visible"/>
                                      </p:to>
                                    </p:set>
                                    <p:anim calcmode="lin" valueType="num">
                                      <p:cBhvr additive="base">
                                        <p:cTn id="63" dur="500" fill="hold"/>
                                        <p:tgtEl>
                                          <p:spTgt spid="7">
                                            <p:txEl>
                                              <p:pRg st="11" end="11"/>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7">
                                            <p:txEl>
                                              <p:pRg st="11" end="1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23528" y="176080"/>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Likert </a:t>
            </a:r>
            <a:r>
              <a:rPr lang="en-US" altLang="en-US" sz="4400" b="1" dirty="0"/>
              <a:t>Scales</a:t>
            </a:r>
            <a:endParaRPr lang="en-US" altLang="en-US" sz="4400" dirty="0"/>
          </a:p>
        </p:txBody>
      </p:sp>
      <p:sp>
        <p:nvSpPr>
          <p:cNvPr id="2" name="Rectangle 1"/>
          <p:cNvSpPr/>
          <p:nvPr/>
        </p:nvSpPr>
        <p:spPr>
          <a:xfrm>
            <a:off x="395536" y="1319080"/>
            <a:ext cx="7700392" cy="4154984"/>
          </a:xfrm>
          <a:prstGeom prst="rect">
            <a:avLst/>
          </a:prstGeom>
        </p:spPr>
        <p:txBody>
          <a:bodyPr wrap="square">
            <a:spAutoFit/>
          </a:bodyPr>
          <a:lstStyle/>
          <a:p>
            <a:r>
              <a:rPr lang="en-US" altLang="en-US" dirty="0" smtClean="0"/>
              <a:t>Likert Scales are an extremely popular means for measuring attitudes.  Respondents indicate their own attitudes by checking how strongly they agree or disagree with statements.  </a:t>
            </a:r>
          </a:p>
          <a:p>
            <a:endParaRPr lang="en-US" altLang="en-US" dirty="0" smtClean="0"/>
          </a:p>
          <a:p>
            <a:r>
              <a:rPr lang="en-US" altLang="en-US" dirty="0" smtClean="0"/>
              <a:t>Response alternatives:  </a:t>
            </a:r>
          </a:p>
          <a:p>
            <a:pPr marL="342900" indent="-342900">
              <a:buFont typeface="Arial" panose="020B0604020202020204" pitchFamily="34" charset="0"/>
              <a:buChar char="•"/>
            </a:pPr>
            <a:r>
              <a:rPr lang="en-US" altLang="en-US" dirty="0" smtClean="0"/>
              <a:t>“strongly agree”, </a:t>
            </a:r>
          </a:p>
          <a:p>
            <a:pPr marL="342900" indent="-342900">
              <a:buFont typeface="Arial" panose="020B0604020202020204" pitchFamily="34" charset="0"/>
              <a:buChar char="•"/>
            </a:pPr>
            <a:r>
              <a:rPr lang="en-US" altLang="en-US" dirty="0" smtClean="0"/>
              <a:t>“agree”, </a:t>
            </a:r>
          </a:p>
          <a:p>
            <a:pPr marL="342900" indent="-342900">
              <a:buFont typeface="Arial" panose="020B0604020202020204" pitchFamily="34" charset="0"/>
              <a:buChar char="•"/>
            </a:pPr>
            <a:r>
              <a:rPr lang="en-US" altLang="en-US" dirty="0" smtClean="0"/>
              <a:t>“uncertain”, </a:t>
            </a:r>
          </a:p>
          <a:p>
            <a:pPr marL="342900" indent="-342900">
              <a:buFont typeface="Arial" panose="020B0604020202020204" pitchFamily="34" charset="0"/>
              <a:buChar char="•"/>
            </a:pPr>
            <a:r>
              <a:rPr lang="en-US" altLang="en-US" dirty="0" smtClean="0"/>
              <a:t>“disagree”, </a:t>
            </a:r>
          </a:p>
          <a:p>
            <a:pPr marL="342900" indent="-342900">
              <a:buFont typeface="Arial" panose="020B0604020202020204" pitchFamily="34" charset="0"/>
              <a:buChar char="•"/>
            </a:pPr>
            <a:r>
              <a:rPr lang="en-US" altLang="en-US" dirty="0" smtClean="0"/>
              <a:t>and “strongly disagree”.</a:t>
            </a:r>
            <a:endParaRPr lang="en-US" altLang="en-US" dirty="0"/>
          </a:p>
        </p:txBody>
      </p:sp>
    </p:spTree>
    <p:extLst>
      <p:ext uri="{BB962C8B-B14F-4D97-AF65-F5344CB8AC3E}">
        <p14:creationId xmlns:p14="http://schemas.microsoft.com/office/powerpoint/2010/main" val="375206420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23528" y="176080"/>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Likert </a:t>
            </a:r>
            <a:r>
              <a:rPr lang="en-US" altLang="en-US" sz="4400" b="1" dirty="0"/>
              <a:t>Scales</a:t>
            </a:r>
            <a:endParaRPr lang="en-US" altLang="en-US" sz="4400" dirty="0"/>
          </a:p>
        </p:txBody>
      </p:sp>
      <p:sp>
        <p:nvSpPr>
          <p:cNvPr id="4" name="Rectangle 3"/>
          <p:cNvSpPr txBox="1">
            <a:spLocks noChangeArrowheads="1"/>
          </p:cNvSpPr>
          <p:nvPr/>
        </p:nvSpPr>
        <p:spPr>
          <a:xfrm>
            <a:off x="1403648" y="1628800"/>
            <a:ext cx="6554867" cy="3767670"/>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465138" indent="-465138" fontAlgn="auto">
              <a:buFontTx/>
              <a:buNone/>
            </a:pPr>
            <a:r>
              <a:rPr lang="en-US" altLang="en-US" dirty="0" smtClean="0"/>
              <a:t>It is more fun to play a tough, competitive tennis match tan to play an easy one.</a:t>
            </a:r>
          </a:p>
          <a:p>
            <a:pPr marL="465138" indent="-465138" fontAlgn="auto">
              <a:buFontTx/>
              <a:buNone/>
            </a:pPr>
            <a:r>
              <a:rPr lang="en-US" altLang="en-US" dirty="0" smtClean="0"/>
              <a:t>___Strongly Agree </a:t>
            </a:r>
          </a:p>
          <a:p>
            <a:pPr marL="465138" indent="-465138" fontAlgn="auto">
              <a:buFontTx/>
              <a:buNone/>
            </a:pPr>
            <a:r>
              <a:rPr lang="en-US" altLang="en-US" dirty="0" smtClean="0"/>
              <a:t>___Agree </a:t>
            </a:r>
          </a:p>
          <a:p>
            <a:pPr marL="465138" indent="-465138" fontAlgn="auto">
              <a:buFontTx/>
              <a:buNone/>
            </a:pPr>
            <a:r>
              <a:rPr lang="en-US" altLang="en-US" dirty="0" smtClean="0"/>
              <a:t>___Not Sure </a:t>
            </a:r>
          </a:p>
          <a:p>
            <a:pPr marL="465138" indent="-465138" fontAlgn="auto">
              <a:buFontTx/>
              <a:buNone/>
            </a:pPr>
            <a:r>
              <a:rPr lang="en-US" altLang="en-US" dirty="0" smtClean="0"/>
              <a:t>___Disagree </a:t>
            </a:r>
          </a:p>
          <a:p>
            <a:pPr marL="465138" indent="-465138" fontAlgn="auto">
              <a:buFontTx/>
              <a:buNone/>
            </a:pPr>
            <a:r>
              <a:rPr lang="en-US" altLang="en-US" dirty="0" smtClean="0"/>
              <a:t>___Strongly Disagree</a:t>
            </a:r>
          </a:p>
          <a:p>
            <a:pPr marL="465138" indent="-465138" fontAlgn="auto">
              <a:buFontTx/>
              <a:buNone/>
            </a:pPr>
            <a:endParaRPr lang="en-US" altLang="en-US" dirty="0"/>
          </a:p>
        </p:txBody>
      </p:sp>
    </p:spTree>
    <p:extLst>
      <p:ext uri="{BB962C8B-B14F-4D97-AF65-F5344CB8AC3E}">
        <p14:creationId xmlns:p14="http://schemas.microsoft.com/office/powerpoint/2010/main" val="227547699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23528" y="176080"/>
            <a:ext cx="7772400" cy="1143000"/>
          </a:xfrm>
          <a:prstGeom prst="rect">
            <a:avLst/>
          </a:prstGeom>
          <a:effectLst/>
        </p:spPr>
        <p:txBody>
          <a:bodyPr vert="horz" lIns="91440" tIns="45720" rIns="91440" bIns="45720" rtlCol="0" anchor="ctr">
            <a:normAutofit fontScale="82500" lnSpcReduction="1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Semantic differential Scales</a:t>
            </a:r>
            <a:endParaRPr lang="en-US" altLang="en-US" sz="4400" dirty="0"/>
          </a:p>
        </p:txBody>
      </p:sp>
      <p:sp>
        <p:nvSpPr>
          <p:cNvPr id="2" name="Rectangle 1"/>
          <p:cNvSpPr/>
          <p:nvPr/>
        </p:nvSpPr>
        <p:spPr>
          <a:xfrm>
            <a:off x="369576" y="1412776"/>
            <a:ext cx="8090856" cy="3046988"/>
          </a:xfrm>
          <a:prstGeom prst="rect">
            <a:avLst/>
          </a:prstGeom>
        </p:spPr>
        <p:txBody>
          <a:bodyPr wrap="square">
            <a:spAutoFit/>
          </a:bodyPr>
          <a:lstStyle/>
          <a:p>
            <a:r>
              <a:rPr lang="en-US" altLang="en-US" dirty="0" smtClean="0"/>
              <a:t>Semantic Differential Scales present a series of multi-point bipolar rating scales.  Bipolar adjectives, such as “good” and “bad”, anchor both ends (or poles) of the scale. </a:t>
            </a:r>
          </a:p>
          <a:p>
            <a:endParaRPr lang="en-US" altLang="en-US" dirty="0"/>
          </a:p>
          <a:p>
            <a:r>
              <a:rPr lang="en-US" altLang="en-US" dirty="0" smtClean="0"/>
              <a:t>A weight is assigned to each position on the rating scale.  Traditionally, scores are 7, 6, 5, 4, 3, 2, 1, or +3, +2, +1, 0, -1, -2, -3.</a:t>
            </a:r>
          </a:p>
          <a:p>
            <a:endParaRPr lang="en-US" altLang="en-US" dirty="0"/>
          </a:p>
        </p:txBody>
      </p:sp>
      <p:sp>
        <p:nvSpPr>
          <p:cNvPr id="6" name="Rectangle 4"/>
          <p:cNvSpPr txBox="1">
            <a:spLocks noChangeArrowheads="1"/>
          </p:cNvSpPr>
          <p:nvPr/>
        </p:nvSpPr>
        <p:spPr>
          <a:xfrm>
            <a:off x="369576" y="1844824"/>
            <a:ext cx="6554867" cy="376767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endParaRPr lang="en-US" altLang="en-US" dirty="0"/>
          </a:p>
        </p:txBody>
      </p:sp>
      <p:sp>
        <p:nvSpPr>
          <p:cNvPr id="7" name="Rectangle 3"/>
          <p:cNvSpPr txBox="1">
            <a:spLocks noChangeArrowheads="1"/>
          </p:cNvSpPr>
          <p:nvPr/>
        </p:nvSpPr>
        <p:spPr>
          <a:xfrm>
            <a:off x="899592" y="3555094"/>
            <a:ext cx="8980488" cy="4114800"/>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defTabSz="1219200" fontAlgn="auto">
              <a:lnSpc>
                <a:spcPct val="150000"/>
              </a:lnSpc>
              <a:buFontTx/>
              <a:buNone/>
              <a:tabLst>
                <a:tab pos="1370013" algn="r"/>
                <a:tab pos="1720850" algn="l"/>
                <a:tab pos="2746375" algn="l"/>
                <a:tab pos="3189288" algn="l"/>
                <a:tab pos="4119563" algn="l"/>
              </a:tabLst>
            </a:pPr>
            <a:r>
              <a:rPr lang="en-US" altLang="en-US" dirty="0" smtClean="0">
                <a:latin typeface="Arial" panose="020B0604020202020204" pitchFamily="34" charset="0"/>
              </a:rPr>
              <a:t>Exciting 	___ : ___ : ___ : ___ : ___ : ___ : ___ : Calm</a:t>
            </a:r>
          </a:p>
          <a:p>
            <a:pPr marL="0" indent="0" defTabSz="1219200" fontAlgn="auto">
              <a:lnSpc>
                <a:spcPct val="150000"/>
              </a:lnSpc>
              <a:buFontTx/>
              <a:buNone/>
              <a:tabLst>
                <a:tab pos="1370013" algn="r"/>
                <a:tab pos="1720850" algn="l"/>
                <a:tab pos="2746375" algn="l"/>
                <a:tab pos="3189288" algn="l"/>
                <a:tab pos="4119563" algn="l"/>
              </a:tabLst>
            </a:pPr>
            <a:r>
              <a:rPr lang="en-US" altLang="en-US" dirty="0" smtClean="0">
                <a:latin typeface="Arial" panose="020B0604020202020204" pitchFamily="34" charset="0"/>
              </a:rPr>
              <a:t>	Interesting ___ : ___ : ___ : ___ : ___ : ___ : ___ : Dull</a:t>
            </a:r>
          </a:p>
          <a:p>
            <a:pPr marL="0" indent="0" defTabSz="1219200" fontAlgn="auto">
              <a:lnSpc>
                <a:spcPct val="150000"/>
              </a:lnSpc>
              <a:buFontTx/>
              <a:buNone/>
              <a:tabLst>
                <a:tab pos="1370013" algn="r"/>
                <a:tab pos="1720850" algn="l"/>
                <a:tab pos="2746375" algn="l"/>
                <a:tab pos="3189288" algn="l"/>
                <a:tab pos="4119563" algn="l"/>
              </a:tabLst>
            </a:pPr>
            <a:r>
              <a:rPr lang="en-US" altLang="en-US" dirty="0" smtClean="0">
                <a:latin typeface="Arial" panose="020B0604020202020204" pitchFamily="34" charset="0"/>
              </a:rPr>
              <a:t> Simple	___ : ___ : ___ : ___ : ___ : ___ : ___ Complex</a:t>
            </a:r>
          </a:p>
          <a:p>
            <a:pPr marL="0" indent="0" defTabSz="1219200" fontAlgn="auto">
              <a:lnSpc>
                <a:spcPct val="150000"/>
              </a:lnSpc>
              <a:buFontTx/>
              <a:buNone/>
              <a:tabLst>
                <a:tab pos="1370013" algn="r"/>
                <a:tab pos="1720850" algn="l"/>
                <a:tab pos="2746375" algn="l"/>
                <a:tab pos="3189288" algn="l"/>
                <a:tab pos="4119563" algn="l"/>
              </a:tabLst>
            </a:pPr>
            <a:r>
              <a:rPr lang="en-US" altLang="en-US" sz="2800" dirty="0" smtClean="0">
                <a:latin typeface="Arial" panose="020B0604020202020204" pitchFamily="34" charset="0"/>
              </a:rPr>
              <a:t>	</a:t>
            </a:r>
            <a:endParaRPr lang="en-US" altLang="en-US" sz="2800" dirty="0">
              <a:latin typeface="Arial" panose="020B0604020202020204" pitchFamily="34" charset="0"/>
            </a:endParaRPr>
          </a:p>
        </p:txBody>
      </p:sp>
    </p:spTree>
    <p:extLst>
      <p:ext uri="{BB962C8B-B14F-4D97-AF65-F5344CB8AC3E}">
        <p14:creationId xmlns:p14="http://schemas.microsoft.com/office/powerpoint/2010/main" val="276455981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51830" y="260648"/>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Constant sum Scales</a:t>
            </a:r>
            <a:endParaRPr lang="en-US" altLang="en-US" sz="4400" dirty="0"/>
          </a:p>
        </p:txBody>
      </p:sp>
      <p:sp>
        <p:nvSpPr>
          <p:cNvPr id="6" name="Rectangle 4"/>
          <p:cNvSpPr txBox="1">
            <a:spLocks noChangeArrowheads="1"/>
          </p:cNvSpPr>
          <p:nvPr/>
        </p:nvSpPr>
        <p:spPr>
          <a:xfrm>
            <a:off x="369576" y="1844824"/>
            <a:ext cx="6554867" cy="376767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endParaRPr lang="en-US" altLang="en-US" dirty="0"/>
          </a:p>
        </p:txBody>
      </p:sp>
      <p:sp>
        <p:nvSpPr>
          <p:cNvPr id="8" name="Rectangle 2"/>
          <p:cNvSpPr txBox="1">
            <a:spLocks noChangeArrowheads="1"/>
          </p:cNvSpPr>
          <p:nvPr/>
        </p:nvSpPr>
        <p:spPr>
          <a:xfrm>
            <a:off x="800652" y="2564904"/>
            <a:ext cx="7772400" cy="4816475"/>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buFontTx/>
              <a:buNone/>
            </a:pPr>
            <a:r>
              <a:rPr lang="en-US" altLang="en-US" dirty="0" smtClean="0"/>
              <a:t>   Divide 100 points among each of the following brands according to your preference for the brand:</a:t>
            </a:r>
          </a:p>
          <a:p>
            <a:pPr fontAlgn="auto">
              <a:buFontTx/>
              <a:buNone/>
            </a:pPr>
            <a:r>
              <a:rPr lang="en-US" altLang="en-US" dirty="0" smtClean="0"/>
              <a:t>	Brand A _________</a:t>
            </a:r>
          </a:p>
          <a:p>
            <a:pPr fontAlgn="auto">
              <a:buFontTx/>
              <a:buNone/>
            </a:pPr>
            <a:r>
              <a:rPr lang="en-US" altLang="en-US" dirty="0" smtClean="0"/>
              <a:t>	Brand B _________</a:t>
            </a:r>
          </a:p>
          <a:p>
            <a:pPr fontAlgn="auto">
              <a:buFontTx/>
              <a:buNone/>
            </a:pPr>
            <a:r>
              <a:rPr lang="en-US" altLang="en-US" dirty="0" smtClean="0"/>
              <a:t>	Brand C _________</a:t>
            </a:r>
            <a:endParaRPr lang="en-US" altLang="en-US" dirty="0"/>
          </a:p>
        </p:txBody>
      </p:sp>
      <p:sp>
        <p:nvSpPr>
          <p:cNvPr id="3" name="TextBox 2"/>
          <p:cNvSpPr txBox="1"/>
          <p:nvPr/>
        </p:nvSpPr>
        <p:spPr>
          <a:xfrm>
            <a:off x="827585" y="1988840"/>
            <a:ext cx="7776864" cy="1569660"/>
          </a:xfrm>
          <a:prstGeom prst="rect">
            <a:avLst/>
          </a:prstGeom>
          <a:noFill/>
        </p:spPr>
        <p:txBody>
          <a:bodyPr wrap="square" rtlCol="0">
            <a:spAutoFit/>
          </a:bodyPr>
          <a:lstStyle/>
          <a:p>
            <a:r>
              <a:rPr lang="en-CA" dirty="0" smtClean="0"/>
              <a:t>A Constant Sum Scale has respondents divide a set number of points among several attributes to indicate their relative importance</a:t>
            </a:r>
          </a:p>
          <a:p>
            <a:r>
              <a:rPr lang="en-CA" dirty="0" smtClean="0"/>
              <a:t> </a:t>
            </a:r>
            <a:endParaRPr lang="en-CA" dirty="0"/>
          </a:p>
        </p:txBody>
      </p:sp>
    </p:spTree>
    <p:extLst>
      <p:ext uri="{BB962C8B-B14F-4D97-AF65-F5344CB8AC3E}">
        <p14:creationId xmlns:p14="http://schemas.microsoft.com/office/powerpoint/2010/main" val="33732254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51830" y="260648"/>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Graphic rating Scales</a:t>
            </a:r>
            <a:endParaRPr lang="en-US" altLang="en-US" sz="4400" dirty="0"/>
          </a:p>
        </p:txBody>
      </p:sp>
      <p:sp>
        <p:nvSpPr>
          <p:cNvPr id="6" name="Rectangle 4"/>
          <p:cNvSpPr txBox="1">
            <a:spLocks noChangeArrowheads="1"/>
          </p:cNvSpPr>
          <p:nvPr/>
        </p:nvSpPr>
        <p:spPr>
          <a:xfrm>
            <a:off x="369576" y="1844824"/>
            <a:ext cx="6554867" cy="376767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endParaRPr lang="en-US" altLang="en-US" dirty="0"/>
          </a:p>
        </p:txBody>
      </p:sp>
      <p:sp>
        <p:nvSpPr>
          <p:cNvPr id="2" name="TextBox 1"/>
          <p:cNvSpPr txBox="1"/>
          <p:nvPr/>
        </p:nvSpPr>
        <p:spPr>
          <a:xfrm>
            <a:off x="351830" y="1403648"/>
            <a:ext cx="7584678" cy="830997"/>
          </a:xfrm>
          <a:prstGeom prst="rect">
            <a:avLst/>
          </a:prstGeom>
          <a:noFill/>
        </p:spPr>
        <p:txBody>
          <a:bodyPr wrap="square" rtlCol="0">
            <a:spAutoFit/>
          </a:bodyPr>
          <a:lstStyle/>
          <a:p>
            <a:r>
              <a:rPr lang="en-CA" dirty="0" smtClean="0"/>
              <a:t>A graphic rating Scale presents respondents with a graphic continuum to indicate their attitude.</a:t>
            </a:r>
            <a:endParaRPr lang="en-CA" dirty="0"/>
          </a:p>
        </p:txBody>
      </p:sp>
      <p:pic>
        <p:nvPicPr>
          <p:cNvPr id="4" name="Picture 3"/>
          <p:cNvPicPr>
            <a:picLocks noChangeAspect="1"/>
          </p:cNvPicPr>
          <p:nvPr/>
        </p:nvPicPr>
        <p:blipFill>
          <a:blip r:embed="rId3"/>
          <a:stretch>
            <a:fillRect/>
          </a:stretch>
        </p:blipFill>
        <p:spPr>
          <a:xfrm>
            <a:off x="467544" y="2348880"/>
            <a:ext cx="7704856" cy="2551337"/>
          </a:xfrm>
          <a:prstGeom prst="rect">
            <a:avLst/>
          </a:prstGeom>
        </p:spPr>
      </p:pic>
      <p:pic>
        <p:nvPicPr>
          <p:cNvPr id="7" name="Picture 6"/>
          <p:cNvPicPr>
            <a:picLocks noChangeAspect="1"/>
          </p:cNvPicPr>
          <p:nvPr/>
        </p:nvPicPr>
        <p:blipFill>
          <a:blip r:embed="rId4"/>
          <a:stretch>
            <a:fillRect/>
          </a:stretch>
        </p:blipFill>
        <p:spPr>
          <a:xfrm>
            <a:off x="1269020" y="2780179"/>
            <a:ext cx="5938019" cy="1688738"/>
          </a:xfrm>
          <a:prstGeom prst="rect">
            <a:avLst/>
          </a:prstGeom>
        </p:spPr>
      </p:pic>
    </p:spTree>
    <p:extLst>
      <p:ext uri="{BB962C8B-B14F-4D97-AF65-F5344CB8AC3E}">
        <p14:creationId xmlns:p14="http://schemas.microsoft.com/office/powerpoint/2010/main" val="54191403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967" y="116632"/>
            <a:ext cx="6554867" cy="1524000"/>
          </a:xfrm>
        </p:spPr>
        <p:txBody>
          <a:bodyPr/>
          <a:lstStyle/>
          <a:p>
            <a:r>
              <a:rPr lang="en-CA" dirty="0" smtClean="0"/>
              <a:t>measurement</a:t>
            </a:r>
            <a:endParaRPr lang="en-CA" dirty="0"/>
          </a:p>
        </p:txBody>
      </p:sp>
      <p:sp>
        <p:nvSpPr>
          <p:cNvPr id="3" name="Content Placeholder 2"/>
          <p:cNvSpPr>
            <a:spLocks noGrp="1"/>
          </p:cNvSpPr>
          <p:nvPr>
            <p:ph idx="1"/>
          </p:nvPr>
        </p:nvSpPr>
        <p:spPr>
          <a:xfrm>
            <a:off x="518114" y="620688"/>
            <a:ext cx="6554867" cy="3767670"/>
          </a:xfrm>
        </p:spPr>
        <p:txBody>
          <a:bodyPr/>
          <a:lstStyle/>
          <a:p>
            <a:r>
              <a:rPr lang="en-CA" dirty="0" smtClean="0"/>
              <a:t>Measurement is the process of describing some property or phenomena, usually by assigning numbers, in a reliable and valid way</a:t>
            </a:r>
          </a:p>
          <a:p>
            <a:r>
              <a:rPr lang="en-CA" dirty="0" smtClean="0"/>
              <a:t>The numbers convey information about the phenomena</a:t>
            </a:r>
          </a:p>
          <a:p>
            <a:endParaRPr lang="en-CA" dirty="0"/>
          </a:p>
        </p:txBody>
      </p:sp>
      <p:pic>
        <p:nvPicPr>
          <p:cNvPr id="4" name="Picture 3"/>
          <p:cNvPicPr>
            <a:picLocks noChangeAspect="1"/>
          </p:cNvPicPr>
          <p:nvPr/>
        </p:nvPicPr>
        <p:blipFill>
          <a:blip r:embed="rId2"/>
          <a:stretch>
            <a:fillRect/>
          </a:stretch>
        </p:blipFill>
        <p:spPr>
          <a:xfrm>
            <a:off x="364942" y="-141378"/>
            <a:ext cx="6687892" cy="1524132"/>
          </a:xfrm>
          <a:prstGeom prst="rect">
            <a:avLst/>
          </a:prstGeom>
        </p:spPr>
      </p:pic>
    </p:spTree>
    <p:extLst>
      <p:ext uri="{BB962C8B-B14F-4D97-AF65-F5344CB8AC3E}">
        <p14:creationId xmlns:p14="http://schemas.microsoft.com/office/powerpoint/2010/main" val="484509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a:xfrm>
            <a:off x="351830" y="260648"/>
            <a:ext cx="7772400" cy="1143000"/>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400" dirty="0" smtClean="0"/>
              <a:t>Physiological measures:</a:t>
            </a:r>
          </a:p>
          <a:p>
            <a:pPr fontAlgn="auto">
              <a:spcAft>
                <a:spcPts val="0"/>
              </a:spcAft>
            </a:pPr>
            <a:r>
              <a:rPr lang="en-US" altLang="en-US" sz="4400" b="1" dirty="0" smtClean="0"/>
              <a:t>Paired comparison Scales</a:t>
            </a:r>
            <a:endParaRPr lang="en-US" altLang="en-US" sz="4400" dirty="0"/>
          </a:p>
        </p:txBody>
      </p:sp>
      <p:sp>
        <p:nvSpPr>
          <p:cNvPr id="6" name="Rectangle 4"/>
          <p:cNvSpPr txBox="1">
            <a:spLocks noChangeArrowheads="1"/>
          </p:cNvSpPr>
          <p:nvPr/>
        </p:nvSpPr>
        <p:spPr>
          <a:xfrm>
            <a:off x="369576" y="1844824"/>
            <a:ext cx="6554867" cy="376767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endParaRPr lang="en-US" altLang="en-US" dirty="0"/>
          </a:p>
        </p:txBody>
      </p:sp>
      <p:sp>
        <p:nvSpPr>
          <p:cNvPr id="8" name="Rectangle 3"/>
          <p:cNvSpPr txBox="1">
            <a:spLocks noChangeArrowheads="1"/>
          </p:cNvSpPr>
          <p:nvPr/>
        </p:nvSpPr>
        <p:spPr>
          <a:xfrm>
            <a:off x="15949" y="-3162"/>
            <a:ext cx="8496944" cy="4114800"/>
          </a:xfrm>
          <a:prstGeom prst="rect">
            <a:avLst/>
          </a:prstGeom>
          <a:noFill/>
          <a:ln/>
        </p:spPr>
        <p:txBody>
          <a:bodyPr vert="horz" lIns="92075" tIns="46038" rIns="92075" bIns="46038"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fontAlgn="auto">
              <a:buFontTx/>
              <a:buNone/>
            </a:pPr>
            <a:r>
              <a:rPr lang="en-US" altLang="en-US" sz="2800" dirty="0" smtClean="0"/>
              <a:t>   </a:t>
            </a:r>
            <a:r>
              <a:rPr lang="en-US" altLang="en-US" dirty="0" smtClean="0">
                <a:solidFill>
                  <a:schemeClr val="tx1"/>
                </a:solidFill>
                <a:latin typeface="Times New Roman" panose="02020603050405020304" pitchFamily="18" charset="0"/>
                <a:cs typeface="Times New Roman" panose="02020603050405020304" pitchFamily="18" charset="0"/>
              </a:rPr>
              <a:t>In paired comparisons the respondents are presented with two objects at a time and asked to pick the one they prefer. </a:t>
            </a:r>
          </a:p>
          <a:p>
            <a:pPr fontAlgn="auto">
              <a:buFontTx/>
              <a:buNone/>
            </a:pPr>
            <a:r>
              <a:rPr lang="en-US" altLang="en-US" dirty="0"/>
              <a:t>	</a:t>
            </a:r>
          </a:p>
        </p:txBody>
      </p:sp>
      <p:sp>
        <p:nvSpPr>
          <p:cNvPr id="3" name="TextBox 2"/>
          <p:cNvSpPr txBox="1"/>
          <p:nvPr/>
        </p:nvSpPr>
        <p:spPr>
          <a:xfrm>
            <a:off x="827584" y="2780928"/>
            <a:ext cx="6696744" cy="1477328"/>
          </a:xfrm>
          <a:prstGeom prst="rect">
            <a:avLst/>
          </a:prstGeom>
          <a:noFill/>
        </p:spPr>
        <p:txBody>
          <a:bodyPr wrap="square" rtlCol="0">
            <a:spAutoFit/>
          </a:bodyPr>
          <a:lstStyle/>
          <a:p>
            <a:r>
              <a:rPr lang="en-CA" sz="1800" dirty="0" smtClean="0">
                <a:solidFill>
                  <a:schemeClr val="bg1"/>
                </a:solidFill>
                <a:latin typeface="+mn-lt"/>
              </a:rPr>
              <a:t>I would like to know your overall opinion of two brands of bandages: </a:t>
            </a:r>
            <a:r>
              <a:rPr lang="en-CA" sz="1800" dirty="0" err="1" smtClean="0">
                <a:solidFill>
                  <a:schemeClr val="bg1"/>
                </a:solidFill>
                <a:latin typeface="+mn-lt"/>
              </a:rPr>
              <a:t>Curad</a:t>
            </a:r>
            <a:r>
              <a:rPr lang="en-CA" sz="1800" dirty="0" smtClean="0">
                <a:solidFill>
                  <a:schemeClr val="bg1"/>
                </a:solidFill>
                <a:latin typeface="+mn-lt"/>
              </a:rPr>
              <a:t> and </a:t>
            </a:r>
            <a:r>
              <a:rPr lang="en-CA" sz="1800" dirty="0" err="1" smtClean="0">
                <a:solidFill>
                  <a:schemeClr val="bg1"/>
                </a:solidFill>
                <a:latin typeface="+mn-lt"/>
              </a:rPr>
              <a:t>Band-aid</a:t>
            </a:r>
            <a:endParaRPr lang="en-CA" sz="1800" dirty="0" smtClean="0">
              <a:solidFill>
                <a:schemeClr val="bg1"/>
              </a:solidFill>
              <a:latin typeface="+mn-lt"/>
            </a:endParaRPr>
          </a:p>
          <a:p>
            <a:pPr marL="285750" indent="-285750">
              <a:buFont typeface="Arial" panose="020B0604020202020204" pitchFamily="34" charset="0"/>
              <a:buChar char="•"/>
            </a:pPr>
            <a:r>
              <a:rPr lang="en-CA" sz="1800" dirty="0" err="1" smtClean="0">
                <a:solidFill>
                  <a:schemeClr val="bg1"/>
                </a:solidFill>
                <a:latin typeface="+mn-lt"/>
              </a:rPr>
              <a:t>Curad</a:t>
            </a:r>
            <a:r>
              <a:rPr lang="en-CA" sz="1800" dirty="0" smtClean="0">
                <a:solidFill>
                  <a:schemeClr val="bg1"/>
                </a:solidFill>
                <a:latin typeface="+mn-lt"/>
              </a:rPr>
              <a:t> is Better ___</a:t>
            </a:r>
          </a:p>
          <a:p>
            <a:pPr marL="285750" indent="-285750">
              <a:buFont typeface="Arial" panose="020B0604020202020204" pitchFamily="34" charset="0"/>
              <a:buChar char="•"/>
            </a:pPr>
            <a:r>
              <a:rPr lang="en-CA" sz="1800" dirty="0" err="1" smtClean="0">
                <a:solidFill>
                  <a:schemeClr val="bg1"/>
                </a:solidFill>
                <a:latin typeface="+mn-lt"/>
              </a:rPr>
              <a:t>Band-aid</a:t>
            </a:r>
            <a:r>
              <a:rPr lang="en-CA" sz="1800" dirty="0" smtClean="0">
                <a:solidFill>
                  <a:schemeClr val="bg1"/>
                </a:solidFill>
                <a:latin typeface="+mn-lt"/>
              </a:rPr>
              <a:t> is better ___</a:t>
            </a:r>
          </a:p>
          <a:p>
            <a:pPr marL="285750" indent="-285750">
              <a:buFont typeface="Arial" panose="020B0604020202020204" pitchFamily="34" charset="0"/>
              <a:buChar char="•"/>
            </a:pPr>
            <a:r>
              <a:rPr lang="en-CA" sz="1800" dirty="0" smtClean="0">
                <a:solidFill>
                  <a:schemeClr val="bg1"/>
                </a:solidFill>
                <a:latin typeface="+mn-lt"/>
              </a:rPr>
              <a:t>They are both the same ___</a:t>
            </a:r>
            <a:endParaRPr lang="en-CA" sz="1800" dirty="0">
              <a:solidFill>
                <a:schemeClr val="bg1"/>
              </a:solidFill>
              <a:latin typeface="+mn-lt"/>
            </a:endParaRPr>
          </a:p>
        </p:txBody>
      </p:sp>
    </p:spTree>
    <p:extLst>
      <p:ext uri="{BB962C8B-B14F-4D97-AF65-F5344CB8AC3E}">
        <p14:creationId xmlns:p14="http://schemas.microsoft.com/office/powerpoint/2010/main" val="112361873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80728"/>
            <a:ext cx="6554867" cy="1524000"/>
          </a:xfrm>
        </p:spPr>
        <p:txBody>
          <a:bodyPr/>
          <a:lstStyle/>
          <a:p>
            <a:r>
              <a:rPr lang="en-CA" dirty="0" smtClean="0"/>
              <a:t>Part 2 – Questionnaire Design</a:t>
            </a:r>
            <a:endParaRPr lang="en-CA" dirty="0"/>
          </a:p>
        </p:txBody>
      </p:sp>
    </p:spTree>
    <p:extLst>
      <p:ext uri="{BB962C8B-B14F-4D97-AF65-F5344CB8AC3E}">
        <p14:creationId xmlns:p14="http://schemas.microsoft.com/office/powerpoint/2010/main" val="2933106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67544" y="2276872"/>
            <a:ext cx="7772400" cy="1222648"/>
          </a:xfrm>
          <a:noFill/>
          <a:ln/>
        </p:spPr>
        <p:txBody>
          <a:bodyPr lIns="92075" tIns="46038" rIns="92075" bIns="46038" anchor="b">
            <a:noAutofit/>
          </a:bodyPr>
          <a:lstStyle/>
          <a:p>
            <a:r>
              <a:rPr lang="en-US" altLang="en-US" sz="4800" dirty="0"/>
              <a:t>A </a:t>
            </a:r>
            <a:r>
              <a:rPr lang="en-US" altLang="en-US" sz="4800" dirty="0" smtClean="0"/>
              <a:t>QUESTIONNAIRE IS </a:t>
            </a:r>
            <a:r>
              <a:rPr lang="en-US" altLang="en-US" sz="4800" dirty="0"/>
              <a:t>ONLY AS GOOD </a:t>
            </a:r>
            <a:br>
              <a:rPr lang="en-US" altLang="en-US" sz="4800" dirty="0"/>
            </a:br>
            <a:r>
              <a:rPr lang="en-US" altLang="en-US" sz="4800" dirty="0"/>
              <a:t>AS THE QUESTIONS </a:t>
            </a:r>
            <a:r>
              <a:rPr lang="en-US" altLang="en-US" sz="4800" dirty="0" smtClean="0"/>
              <a:t>IT </a:t>
            </a:r>
            <a:r>
              <a:rPr lang="en-US" altLang="en-US" sz="4800" dirty="0"/>
              <a:t>ASKS</a:t>
            </a:r>
          </a:p>
        </p:txBody>
      </p:sp>
    </p:spTree>
    <p:extLst>
      <p:ext uri="{BB962C8B-B14F-4D97-AF65-F5344CB8AC3E}">
        <p14:creationId xmlns:p14="http://schemas.microsoft.com/office/powerpoint/2010/main" val="29135594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1026"/>
          <p:cNvSpPr>
            <a:spLocks noChangeArrowheads="1"/>
          </p:cNvSpPr>
          <p:nvPr/>
        </p:nvSpPr>
        <p:spPr bwMode="auto">
          <a:xfrm>
            <a:off x="685800" y="381000"/>
            <a:ext cx="184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endParaRPr lang="en-US" altLang="en-US" sz="2800" b="1">
              <a:latin typeface="Arial" panose="020B0604020202020204" pitchFamily="34" charset="0"/>
            </a:endParaRPr>
          </a:p>
        </p:txBody>
      </p:sp>
      <p:sp>
        <p:nvSpPr>
          <p:cNvPr id="57347" name="Rectangle 1027"/>
          <p:cNvSpPr>
            <a:spLocks noGrp="1" noChangeArrowheads="1"/>
          </p:cNvSpPr>
          <p:nvPr>
            <p:ph type="title"/>
          </p:nvPr>
        </p:nvSpPr>
        <p:spPr>
          <a:xfrm>
            <a:off x="762000" y="304800"/>
            <a:ext cx="7772400" cy="1143000"/>
          </a:xfrm>
        </p:spPr>
        <p:txBody>
          <a:bodyPr/>
          <a:lstStyle/>
          <a:p>
            <a:r>
              <a:rPr lang="en-US" altLang="en-US"/>
              <a:t>The Major Decisions in Questionnaire Design</a:t>
            </a:r>
          </a:p>
        </p:txBody>
      </p:sp>
      <p:sp>
        <p:nvSpPr>
          <p:cNvPr id="57348" name="Rectangle 1028"/>
          <p:cNvSpPr>
            <a:spLocks noGrp="1" noChangeArrowheads="1"/>
          </p:cNvSpPr>
          <p:nvPr>
            <p:ph type="body" idx="1"/>
          </p:nvPr>
        </p:nvSpPr>
        <p:spPr>
          <a:xfrm>
            <a:off x="762000" y="1196752"/>
            <a:ext cx="7772400" cy="4419600"/>
          </a:xfrm>
        </p:spPr>
        <p:txBody>
          <a:bodyPr/>
          <a:lstStyle/>
          <a:p>
            <a:pPr marL="457200" indent="-457200">
              <a:buFont typeface="+mj-lt"/>
              <a:buAutoNum type="arabicPeriod"/>
            </a:pPr>
            <a:r>
              <a:rPr lang="en-US" altLang="en-US" dirty="0" smtClean="0"/>
              <a:t>What </a:t>
            </a:r>
            <a:r>
              <a:rPr lang="en-US" altLang="en-US" dirty="0"/>
              <a:t>should be </a:t>
            </a:r>
            <a:r>
              <a:rPr lang="en-US" altLang="en-US" dirty="0" smtClean="0"/>
              <a:t>asked?</a:t>
            </a:r>
          </a:p>
          <a:p>
            <a:pPr marL="457200" indent="-457200">
              <a:buFont typeface="+mj-lt"/>
              <a:buAutoNum type="arabicPeriod"/>
            </a:pPr>
            <a:r>
              <a:rPr lang="en-US" altLang="en-US" dirty="0" smtClean="0"/>
              <a:t>How </a:t>
            </a:r>
            <a:r>
              <a:rPr lang="en-US" altLang="en-US" dirty="0"/>
              <a:t>should each question be </a:t>
            </a:r>
            <a:r>
              <a:rPr lang="en-US" altLang="en-US" dirty="0" smtClean="0"/>
              <a:t>phrased?</a:t>
            </a:r>
          </a:p>
          <a:p>
            <a:pPr marL="457200" indent="-457200">
              <a:buFont typeface="+mj-lt"/>
              <a:buAutoNum type="arabicPeriod"/>
            </a:pPr>
            <a:r>
              <a:rPr lang="en-US" altLang="en-US" dirty="0" smtClean="0"/>
              <a:t>In </a:t>
            </a:r>
            <a:r>
              <a:rPr lang="en-US" altLang="en-US" dirty="0"/>
              <a:t>what sequence should the questions be </a:t>
            </a:r>
            <a:r>
              <a:rPr lang="en-US" altLang="en-US" dirty="0" smtClean="0"/>
              <a:t>arranged?</a:t>
            </a:r>
          </a:p>
          <a:p>
            <a:pPr marL="457200" indent="-457200">
              <a:buFont typeface="+mj-lt"/>
              <a:buAutoNum type="arabicPeriod"/>
            </a:pPr>
            <a:r>
              <a:rPr lang="en-US" altLang="en-US" dirty="0" smtClean="0"/>
              <a:t>What </a:t>
            </a:r>
            <a:r>
              <a:rPr lang="en-US" altLang="en-US" dirty="0"/>
              <a:t>questionnaire layout will best serve the research </a:t>
            </a:r>
            <a:r>
              <a:rPr lang="en-US" altLang="en-US" dirty="0" smtClean="0"/>
              <a:t>objectives?</a:t>
            </a:r>
          </a:p>
          <a:p>
            <a:pPr marL="457200" indent="-457200">
              <a:buFont typeface="+mj-lt"/>
              <a:buAutoNum type="arabicPeriod"/>
            </a:pPr>
            <a:r>
              <a:rPr lang="en-US" altLang="en-US" dirty="0" smtClean="0"/>
              <a:t>How can the questionnaire encourage complete responses</a:t>
            </a:r>
            <a:endParaRPr lang="en-US" altLang="en-US" dirty="0"/>
          </a:p>
          <a:p>
            <a:pPr marL="457200" indent="-457200">
              <a:buFont typeface="+mj-lt"/>
              <a:buAutoNum type="arabicPeriod"/>
            </a:pPr>
            <a:r>
              <a:rPr lang="en-US" altLang="en-US" dirty="0" smtClean="0"/>
              <a:t>How </a:t>
            </a:r>
            <a:r>
              <a:rPr lang="en-US" altLang="en-US" dirty="0"/>
              <a:t>should the questionnaire be pretested?  Does the questionnaire need to be revised?</a:t>
            </a:r>
          </a:p>
        </p:txBody>
      </p:sp>
    </p:spTree>
    <p:extLst>
      <p:ext uri="{BB962C8B-B14F-4D97-AF65-F5344CB8AC3E}">
        <p14:creationId xmlns:p14="http://schemas.microsoft.com/office/powerpoint/2010/main" val="908218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anim calcmode="lin" valueType="num">
                                      <p:cBhvr additive="base">
                                        <p:cTn id="7" dur="500" fill="hold"/>
                                        <p:tgtEl>
                                          <p:spTgt spid="5734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734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57348">
                                            <p:txEl>
                                              <p:pRg st="1" end="1"/>
                                            </p:txEl>
                                          </p:spTgt>
                                        </p:tgtEl>
                                        <p:attrNameLst>
                                          <p:attrName>style.visibility</p:attrName>
                                        </p:attrNameLst>
                                      </p:cBhvr>
                                      <p:to>
                                        <p:strVal val="visible"/>
                                      </p:to>
                                    </p:set>
                                    <p:anim calcmode="lin" valueType="num">
                                      <p:cBhvr additive="base">
                                        <p:cTn id="13" dur="500" fill="hold"/>
                                        <p:tgtEl>
                                          <p:spTgt spid="57348">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734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57348">
                                            <p:txEl>
                                              <p:pRg st="2" end="2"/>
                                            </p:txEl>
                                          </p:spTgt>
                                        </p:tgtEl>
                                        <p:attrNameLst>
                                          <p:attrName>style.visibility</p:attrName>
                                        </p:attrNameLst>
                                      </p:cBhvr>
                                      <p:to>
                                        <p:strVal val="visible"/>
                                      </p:to>
                                    </p:set>
                                    <p:anim calcmode="lin" valueType="num">
                                      <p:cBhvr additive="base">
                                        <p:cTn id="19" dur="500" fill="hold"/>
                                        <p:tgtEl>
                                          <p:spTgt spid="57348">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734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57348">
                                            <p:txEl>
                                              <p:pRg st="3" end="3"/>
                                            </p:txEl>
                                          </p:spTgt>
                                        </p:tgtEl>
                                        <p:attrNameLst>
                                          <p:attrName>style.visibility</p:attrName>
                                        </p:attrNameLst>
                                      </p:cBhvr>
                                      <p:to>
                                        <p:strVal val="visible"/>
                                      </p:to>
                                    </p:set>
                                    <p:anim calcmode="lin" valueType="num">
                                      <p:cBhvr additive="base">
                                        <p:cTn id="25" dur="500" fill="hold"/>
                                        <p:tgtEl>
                                          <p:spTgt spid="57348">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734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57348">
                                            <p:txEl>
                                              <p:pRg st="4" end="4"/>
                                            </p:txEl>
                                          </p:spTgt>
                                        </p:tgtEl>
                                        <p:attrNameLst>
                                          <p:attrName>style.visibility</p:attrName>
                                        </p:attrNameLst>
                                      </p:cBhvr>
                                      <p:to>
                                        <p:strVal val="visible"/>
                                      </p:to>
                                    </p:set>
                                    <p:anim calcmode="lin" valueType="num">
                                      <p:cBhvr additive="base">
                                        <p:cTn id="31" dur="500" fill="hold"/>
                                        <p:tgtEl>
                                          <p:spTgt spid="57348">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734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57348">
                                            <p:txEl>
                                              <p:pRg st="5" end="5"/>
                                            </p:txEl>
                                          </p:spTgt>
                                        </p:tgtEl>
                                        <p:attrNameLst>
                                          <p:attrName>style.visibility</p:attrName>
                                        </p:attrNameLst>
                                      </p:cBhvr>
                                      <p:to>
                                        <p:strVal val="visible"/>
                                      </p:to>
                                    </p:set>
                                    <p:anim calcmode="lin" valueType="num">
                                      <p:cBhvr additive="base">
                                        <p:cTn id="37" dur="500" fill="hold"/>
                                        <p:tgtEl>
                                          <p:spTgt spid="57348">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5734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5"/>
          <p:cNvSpPr>
            <a:spLocks noGrp="1" noChangeArrowheads="1"/>
          </p:cNvSpPr>
          <p:nvPr>
            <p:ph type="title"/>
          </p:nvPr>
        </p:nvSpPr>
        <p:spPr>
          <a:xfrm>
            <a:off x="395536" y="116632"/>
            <a:ext cx="6554867" cy="1524000"/>
          </a:xfrm>
        </p:spPr>
        <p:txBody>
          <a:bodyPr/>
          <a:lstStyle/>
          <a:p>
            <a:r>
              <a:rPr lang="en-US" altLang="en-US" dirty="0"/>
              <a:t>What Should Be Asked?</a:t>
            </a:r>
          </a:p>
        </p:txBody>
      </p:sp>
      <p:sp>
        <p:nvSpPr>
          <p:cNvPr id="16390" name="Rectangle 6"/>
          <p:cNvSpPr>
            <a:spLocks noGrp="1" noChangeArrowheads="1"/>
          </p:cNvSpPr>
          <p:nvPr>
            <p:ph type="body" idx="1"/>
          </p:nvPr>
        </p:nvSpPr>
        <p:spPr>
          <a:xfrm>
            <a:off x="426415" y="116632"/>
            <a:ext cx="6554867" cy="3767670"/>
          </a:xfrm>
        </p:spPr>
        <p:txBody>
          <a:bodyPr/>
          <a:lstStyle/>
          <a:p>
            <a:r>
              <a:rPr lang="en-US" altLang="en-US" dirty="0"/>
              <a:t>Questionnaire relevance</a:t>
            </a:r>
          </a:p>
          <a:p>
            <a:r>
              <a:rPr lang="en-US" altLang="en-US" dirty="0"/>
              <a:t>Questionnaire accuracy</a:t>
            </a:r>
          </a:p>
        </p:txBody>
      </p:sp>
    </p:spTree>
    <p:extLst>
      <p:ext uri="{BB962C8B-B14F-4D97-AF65-F5344CB8AC3E}">
        <p14:creationId xmlns:p14="http://schemas.microsoft.com/office/powerpoint/2010/main" val="2216818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a:xfrm>
            <a:off x="533399" y="332656"/>
            <a:ext cx="6554867" cy="1524000"/>
          </a:xfrm>
        </p:spPr>
        <p:txBody>
          <a:bodyPr/>
          <a:lstStyle/>
          <a:p>
            <a:r>
              <a:rPr lang="en-US" altLang="en-US" dirty="0"/>
              <a:t>Phrasing Questions</a:t>
            </a:r>
          </a:p>
        </p:txBody>
      </p:sp>
      <p:sp>
        <p:nvSpPr>
          <p:cNvPr id="18438" name="Rectangle 6"/>
          <p:cNvSpPr>
            <a:spLocks noGrp="1" noChangeArrowheads="1"/>
          </p:cNvSpPr>
          <p:nvPr>
            <p:ph type="body" idx="1"/>
          </p:nvPr>
        </p:nvSpPr>
        <p:spPr/>
        <p:txBody>
          <a:bodyPr/>
          <a:lstStyle/>
          <a:p>
            <a:r>
              <a:rPr lang="en-US" altLang="en-US" dirty="0"/>
              <a:t>Open-ended questions</a:t>
            </a:r>
          </a:p>
          <a:p>
            <a:r>
              <a:rPr lang="en-US" altLang="en-US" dirty="0"/>
              <a:t>Fixed-alternative questions</a:t>
            </a:r>
          </a:p>
        </p:txBody>
      </p:sp>
    </p:spTree>
    <p:extLst>
      <p:ext uri="{BB962C8B-B14F-4D97-AF65-F5344CB8AC3E}">
        <p14:creationId xmlns:p14="http://schemas.microsoft.com/office/powerpoint/2010/main" val="4034928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519113" y="819150"/>
            <a:ext cx="8320087" cy="425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buFontTx/>
              <a:buChar char="•"/>
            </a:pPr>
            <a:r>
              <a:rPr lang="en-US" altLang="en-US" sz="2600" b="1"/>
              <a:t>  </a:t>
            </a:r>
            <a:r>
              <a:rPr lang="en-US" altLang="en-US" sz="2600"/>
              <a:t>Avoid Complexity: use simple, conversational                     	language</a:t>
            </a:r>
          </a:p>
          <a:p>
            <a:pPr>
              <a:lnSpc>
                <a:spcPct val="170000"/>
              </a:lnSpc>
              <a:buFontTx/>
              <a:buChar char="•"/>
            </a:pPr>
            <a:r>
              <a:rPr lang="en-US" altLang="en-US" sz="2600"/>
              <a:t>  Avoid leading and loaded questions</a:t>
            </a:r>
          </a:p>
          <a:p>
            <a:pPr>
              <a:lnSpc>
                <a:spcPct val="170000"/>
              </a:lnSpc>
              <a:buFontTx/>
              <a:buChar char="•"/>
            </a:pPr>
            <a:r>
              <a:rPr lang="en-US" altLang="en-US" sz="2600"/>
              <a:t>  Avoid ambiguity: be as specific as possible</a:t>
            </a:r>
          </a:p>
          <a:p>
            <a:pPr>
              <a:lnSpc>
                <a:spcPct val="170000"/>
              </a:lnSpc>
              <a:buFontTx/>
              <a:buChar char="•"/>
            </a:pPr>
            <a:r>
              <a:rPr lang="en-US" altLang="en-US" sz="2600"/>
              <a:t>  Avoid double-barreled items</a:t>
            </a:r>
          </a:p>
          <a:p>
            <a:pPr>
              <a:lnSpc>
                <a:spcPct val="170000"/>
              </a:lnSpc>
              <a:buFontTx/>
              <a:buChar char="•"/>
            </a:pPr>
            <a:r>
              <a:rPr lang="en-US" altLang="en-US" sz="2600"/>
              <a:t>  Avoid making assumptions</a:t>
            </a:r>
          </a:p>
          <a:p>
            <a:pPr>
              <a:lnSpc>
                <a:spcPct val="170000"/>
              </a:lnSpc>
              <a:buFontTx/>
              <a:buChar char="•"/>
            </a:pPr>
            <a:r>
              <a:rPr lang="en-US" altLang="en-US" sz="2600"/>
              <a:t>  Avoid burdensome questions</a:t>
            </a:r>
            <a:endParaRPr lang="en-US" altLang="en-US" sz="2600" b="1">
              <a:latin typeface="Arial" panose="020B0604020202020204" pitchFamily="34" charset="0"/>
            </a:endParaRPr>
          </a:p>
        </p:txBody>
      </p:sp>
      <p:graphicFrame>
        <p:nvGraphicFramePr>
          <p:cNvPr id="24579" name="Object 3"/>
          <p:cNvGraphicFramePr>
            <a:graphicFrameLocks/>
          </p:cNvGraphicFramePr>
          <p:nvPr/>
        </p:nvGraphicFramePr>
        <p:xfrm>
          <a:off x="5791200" y="3276600"/>
          <a:ext cx="3403600" cy="3022600"/>
        </p:xfrm>
        <a:graphic>
          <a:graphicData uri="http://schemas.openxmlformats.org/presentationml/2006/ole">
            <mc:AlternateContent xmlns:mc="http://schemas.openxmlformats.org/markup-compatibility/2006">
              <mc:Choice xmlns:v="urn:schemas-microsoft-com:vml" Requires="v">
                <p:oleObj spid="_x0000_s69636" name="Clip" r:id="rId4" imgW="3403440" imgH="3022560" progId="MS_ClipArt_Gallery.2">
                  <p:embed/>
                </p:oleObj>
              </mc:Choice>
              <mc:Fallback>
                <p:oleObj name="Clip" r:id="rId4" imgW="3403440" imgH="302256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276600"/>
                        <a:ext cx="3403600" cy="302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539485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additive="base">
                                        <p:cTn id="7" dur="500" fill="hold"/>
                                        <p:tgtEl>
                                          <p:spTgt spid="245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578">
                                            <p:txEl>
                                              <p:pRg st="1" end="1"/>
                                            </p:txEl>
                                          </p:spTgt>
                                        </p:tgtEl>
                                        <p:attrNameLst>
                                          <p:attrName>style.visibility</p:attrName>
                                        </p:attrNameLst>
                                      </p:cBhvr>
                                      <p:to>
                                        <p:strVal val="visible"/>
                                      </p:to>
                                    </p:set>
                                    <p:anim calcmode="lin" valueType="num">
                                      <p:cBhvr additive="base">
                                        <p:cTn id="13" dur="500" fill="hold"/>
                                        <p:tgtEl>
                                          <p:spTgt spid="2457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578">
                                            <p:txEl>
                                              <p:pRg st="2" end="2"/>
                                            </p:txEl>
                                          </p:spTgt>
                                        </p:tgtEl>
                                        <p:attrNameLst>
                                          <p:attrName>style.visibility</p:attrName>
                                        </p:attrNameLst>
                                      </p:cBhvr>
                                      <p:to>
                                        <p:strVal val="visible"/>
                                      </p:to>
                                    </p:set>
                                    <p:anim calcmode="lin" valueType="num">
                                      <p:cBhvr additive="base">
                                        <p:cTn id="19" dur="500" fill="hold"/>
                                        <p:tgtEl>
                                          <p:spTgt spid="2457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578">
                                            <p:txEl>
                                              <p:pRg st="3" end="3"/>
                                            </p:txEl>
                                          </p:spTgt>
                                        </p:tgtEl>
                                        <p:attrNameLst>
                                          <p:attrName>style.visibility</p:attrName>
                                        </p:attrNameLst>
                                      </p:cBhvr>
                                      <p:to>
                                        <p:strVal val="visible"/>
                                      </p:to>
                                    </p:set>
                                    <p:anim calcmode="lin" valueType="num">
                                      <p:cBhvr additive="base">
                                        <p:cTn id="25" dur="500" fill="hold"/>
                                        <p:tgtEl>
                                          <p:spTgt spid="2457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7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578">
                                            <p:txEl>
                                              <p:pRg st="4" end="4"/>
                                            </p:txEl>
                                          </p:spTgt>
                                        </p:tgtEl>
                                        <p:attrNameLst>
                                          <p:attrName>style.visibility</p:attrName>
                                        </p:attrNameLst>
                                      </p:cBhvr>
                                      <p:to>
                                        <p:strVal val="visible"/>
                                      </p:to>
                                    </p:set>
                                    <p:anim calcmode="lin" valueType="num">
                                      <p:cBhvr additive="base">
                                        <p:cTn id="31" dur="500" fill="hold"/>
                                        <p:tgtEl>
                                          <p:spTgt spid="2457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57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578">
                                            <p:txEl>
                                              <p:pRg st="5" end="5"/>
                                            </p:txEl>
                                          </p:spTgt>
                                        </p:tgtEl>
                                        <p:attrNameLst>
                                          <p:attrName>style.visibility</p:attrName>
                                        </p:attrNameLst>
                                      </p:cBhvr>
                                      <p:to>
                                        <p:strVal val="visible"/>
                                      </p:to>
                                    </p:set>
                                    <p:anim calcmode="lin" valueType="num">
                                      <p:cBhvr additive="base">
                                        <p:cTn id="37" dur="500" fill="hold"/>
                                        <p:tgtEl>
                                          <p:spTgt spid="2457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57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09600" y="2895600"/>
            <a:ext cx="8145463"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b="1">
                <a:latin typeface="Arial" panose="020B0604020202020204" pitchFamily="34" charset="0"/>
              </a:rPr>
              <a:t>1.  Do you believe that private citizens have the right to</a:t>
            </a:r>
          </a:p>
          <a:p>
            <a:r>
              <a:rPr lang="en-US" altLang="en-US" b="1">
                <a:latin typeface="Arial" panose="020B0604020202020204" pitchFamily="34" charset="0"/>
              </a:rPr>
              <a:t>own firearms to defend themselves, their families, and </a:t>
            </a:r>
          </a:p>
          <a:p>
            <a:r>
              <a:rPr lang="en-US" altLang="en-US" b="1">
                <a:latin typeface="Arial" panose="020B0604020202020204" pitchFamily="34" charset="0"/>
              </a:rPr>
              <a:t>property from violent criminal attack?</a:t>
            </a:r>
          </a:p>
          <a:p>
            <a:endParaRPr lang="en-US" altLang="en-US" b="1">
              <a:latin typeface="Arial" panose="020B0604020202020204" pitchFamily="34" charset="0"/>
            </a:endParaRPr>
          </a:p>
          <a:p>
            <a:r>
              <a:rPr lang="en-US" altLang="en-US" b="1">
                <a:latin typeface="Arial" panose="020B0604020202020204" pitchFamily="34" charset="0"/>
              </a:rPr>
              <a:t>	Yes		No		Undecided</a:t>
            </a:r>
          </a:p>
        </p:txBody>
      </p:sp>
    </p:spTree>
    <p:extLst>
      <p:ext uri="{BB962C8B-B14F-4D97-AF65-F5344CB8AC3E}">
        <p14:creationId xmlns:p14="http://schemas.microsoft.com/office/powerpoint/2010/main" val="575690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457200" y="2590800"/>
            <a:ext cx="8228013"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b="1">
                <a:latin typeface="Arial" panose="020B0604020202020204" pitchFamily="34" charset="0"/>
              </a:rPr>
              <a:t>2.  Do you believe that a ban on the private ownership</a:t>
            </a:r>
          </a:p>
          <a:p>
            <a:r>
              <a:rPr lang="en-US" altLang="en-US" b="1">
                <a:latin typeface="Arial" panose="020B0604020202020204" pitchFamily="34" charset="0"/>
              </a:rPr>
              <a:t>of firearms would be significantly reduce the number of</a:t>
            </a:r>
          </a:p>
          <a:p>
            <a:r>
              <a:rPr lang="en-US" altLang="en-US" b="1">
                <a:latin typeface="Arial" panose="020B0604020202020204" pitchFamily="34" charset="0"/>
              </a:rPr>
              <a:t>murders and robberies in your community?</a:t>
            </a:r>
          </a:p>
          <a:p>
            <a:endParaRPr lang="en-US" altLang="en-US" b="1">
              <a:latin typeface="Arial" panose="020B0604020202020204" pitchFamily="34" charset="0"/>
            </a:endParaRPr>
          </a:p>
          <a:p>
            <a:r>
              <a:rPr lang="en-US" altLang="en-US" b="1">
                <a:latin typeface="Arial" panose="020B0604020202020204" pitchFamily="34" charset="0"/>
              </a:rPr>
              <a:t>	Yes		No		Undecided</a:t>
            </a:r>
          </a:p>
        </p:txBody>
      </p:sp>
    </p:spTree>
    <p:extLst>
      <p:ext uri="{BB962C8B-B14F-4D97-AF65-F5344CB8AC3E}">
        <p14:creationId xmlns:p14="http://schemas.microsoft.com/office/powerpoint/2010/main" val="1030214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33400" y="2209800"/>
            <a:ext cx="7940675"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sz="1800">
                <a:latin typeface="Arial" panose="020B0604020202020204" pitchFamily="34" charset="0"/>
              </a:rPr>
              <a:t>1a.  How many years have you been playing tennis on a regular basis? </a:t>
            </a:r>
          </a:p>
          <a:p>
            <a:r>
              <a:rPr lang="en-US" altLang="en-US" sz="1800">
                <a:latin typeface="Arial" panose="020B0604020202020204" pitchFamily="34" charset="0"/>
              </a:rPr>
              <a:t>        Number of years: __________</a:t>
            </a:r>
          </a:p>
          <a:p>
            <a:endParaRPr lang="en-US" altLang="en-US" sz="1800">
              <a:latin typeface="Arial" panose="020B0604020202020204" pitchFamily="34" charset="0"/>
            </a:endParaRPr>
          </a:p>
          <a:p>
            <a:r>
              <a:rPr lang="en-US" altLang="en-US" sz="1800">
                <a:latin typeface="Arial" panose="020B0604020202020204" pitchFamily="34" charset="0"/>
              </a:rPr>
              <a:t>  b.  What is your level of play?</a:t>
            </a:r>
          </a:p>
          <a:p>
            <a:endParaRPr lang="en-US" altLang="en-US" sz="1800">
              <a:latin typeface="Arial" panose="020B0604020202020204" pitchFamily="34" charset="0"/>
            </a:endParaRPr>
          </a:p>
          <a:p>
            <a:r>
              <a:rPr lang="en-US" altLang="en-US" sz="1800">
                <a:latin typeface="Arial" panose="020B0604020202020204" pitchFamily="34" charset="0"/>
              </a:rPr>
              <a:t>Novice . . . . . . . . . . . . . . . 		-1	Advanced . . . . . . .	-4</a:t>
            </a:r>
          </a:p>
          <a:p>
            <a:r>
              <a:rPr lang="en-US" altLang="en-US" sz="1800">
                <a:latin typeface="Arial" panose="020B0604020202020204" pitchFamily="34" charset="0"/>
              </a:rPr>
              <a:t>Lower Intermediate . . . . .		-2	Expert   . . . . . . . . .	-5</a:t>
            </a:r>
          </a:p>
          <a:p>
            <a:r>
              <a:rPr lang="en-US" altLang="en-US" sz="1800">
                <a:latin typeface="Arial" panose="020B0604020202020204" pitchFamily="34" charset="0"/>
              </a:rPr>
              <a:t>Upper Intermediate . . . . . 		-3	Teaching Pro  . . . . 	-6</a:t>
            </a:r>
          </a:p>
          <a:p>
            <a:endParaRPr lang="en-US" altLang="en-US" sz="1800">
              <a:latin typeface="Arial" panose="020B0604020202020204" pitchFamily="34" charset="0"/>
            </a:endParaRPr>
          </a:p>
          <a:p>
            <a:r>
              <a:rPr lang="en-US" altLang="en-US" sz="1800">
                <a:latin typeface="Arial" panose="020B0604020202020204" pitchFamily="34" charset="0"/>
              </a:rPr>
              <a:t>  c.  In the last 12 months, has your level of play improved, remained the</a:t>
            </a:r>
          </a:p>
          <a:p>
            <a:r>
              <a:rPr lang="en-US" altLang="en-US" sz="1800">
                <a:latin typeface="Arial" panose="020B0604020202020204" pitchFamily="34" charset="0"/>
              </a:rPr>
              <a:t>      same or decreased?</a:t>
            </a:r>
          </a:p>
          <a:p>
            <a:endParaRPr lang="en-US" altLang="en-US" sz="1800">
              <a:latin typeface="Arial" panose="020B0604020202020204" pitchFamily="34" charset="0"/>
            </a:endParaRPr>
          </a:p>
          <a:p>
            <a:r>
              <a:rPr lang="en-US" altLang="en-US" sz="1800">
                <a:latin typeface="Arial" panose="020B0604020202020204" pitchFamily="34" charset="0"/>
              </a:rPr>
              <a:t>Improved. . . . . . . . . . . . . .		-1	Decreased. . . . . . . 	-3</a:t>
            </a:r>
          </a:p>
          <a:p>
            <a:r>
              <a:rPr lang="en-US" altLang="en-US" sz="1800">
                <a:latin typeface="Arial" panose="020B0604020202020204" pitchFamily="34" charset="0"/>
              </a:rPr>
              <a:t>Remained the same . . . . .		-2</a:t>
            </a:r>
          </a:p>
        </p:txBody>
      </p:sp>
      <p:sp>
        <p:nvSpPr>
          <p:cNvPr id="30723" name="Rectangle 3"/>
          <p:cNvSpPr>
            <a:spLocks noChangeArrowheads="1"/>
          </p:cNvSpPr>
          <p:nvPr/>
        </p:nvSpPr>
        <p:spPr bwMode="auto">
          <a:xfrm>
            <a:off x="3375025" y="3687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4" name="Rectangle 4"/>
          <p:cNvSpPr>
            <a:spLocks noChangeArrowheads="1"/>
          </p:cNvSpPr>
          <p:nvPr/>
        </p:nvSpPr>
        <p:spPr bwMode="auto">
          <a:xfrm>
            <a:off x="3375025" y="39925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5" name="Rectangle 5"/>
          <p:cNvSpPr>
            <a:spLocks noChangeArrowheads="1"/>
          </p:cNvSpPr>
          <p:nvPr/>
        </p:nvSpPr>
        <p:spPr bwMode="auto">
          <a:xfrm>
            <a:off x="3375025" y="42973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6" name="Rectangle 6"/>
          <p:cNvSpPr>
            <a:spLocks noChangeArrowheads="1"/>
          </p:cNvSpPr>
          <p:nvPr/>
        </p:nvSpPr>
        <p:spPr bwMode="auto">
          <a:xfrm>
            <a:off x="7185025" y="3687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7" name="Rectangle 7"/>
          <p:cNvSpPr>
            <a:spLocks noChangeArrowheads="1"/>
          </p:cNvSpPr>
          <p:nvPr/>
        </p:nvSpPr>
        <p:spPr bwMode="auto">
          <a:xfrm>
            <a:off x="7185025" y="39925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8" name="Rectangle 8"/>
          <p:cNvSpPr>
            <a:spLocks noChangeArrowheads="1"/>
          </p:cNvSpPr>
          <p:nvPr/>
        </p:nvSpPr>
        <p:spPr bwMode="auto">
          <a:xfrm>
            <a:off x="7185025" y="42973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29" name="Rectangle 9"/>
          <p:cNvSpPr>
            <a:spLocks noChangeArrowheads="1"/>
          </p:cNvSpPr>
          <p:nvPr/>
        </p:nvSpPr>
        <p:spPr bwMode="auto">
          <a:xfrm>
            <a:off x="3375025" y="5592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30" name="Rectangle 10"/>
          <p:cNvSpPr>
            <a:spLocks noChangeArrowheads="1"/>
          </p:cNvSpPr>
          <p:nvPr/>
        </p:nvSpPr>
        <p:spPr bwMode="auto">
          <a:xfrm>
            <a:off x="3375025" y="58975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0731" name="Rectangle 11"/>
          <p:cNvSpPr>
            <a:spLocks noChangeArrowheads="1"/>
          </p:cNvSpPr>
          <p:nvPr/>
        </p:nvSpPr>
        <p:spPr bwMode="auto">
          <a:xfrm>
            <a:off x="7185025" y="5592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2681453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542" y="332656"/>
            <a:ext cx="6554867" cy="1524000"/>
          </a:xfrm>
        </p:spPr>
        <p:txBody>
          <a:bodyPr/>
          <a:lstStyle/>
          <a:p>
            <a:r>
              <a:rPr lang="en-CA" dirty="0"/>
              <a:t>Concept</a:t>
            </a:r>
          </a:p>
        </p:txBody>
      </p:sp>
      <p:sp>
        <p:nvSpPr>
          <p:cNvPr id="3" name="Content Placeholder 2"/>
          <p:cNvSpPr>
            <a:spLocks noGrp="1"/>
          </p:cNvSpPr>
          <p:nvPr>
            <p:ph idx="1"/>
          </p:nvPr>
        </p:nvSpPr>
        <p:spPr>
          <a:xfrm>
            <a:off x="423962" y="908720"/>
            <a:ext cx="6554867" cy="3767670"/>
          </a:xfrm>
        </p:spPr>
        <p:txBody>
          <a:bodyPr/>
          <a:lstStyle/>
          <a:p>
            <a:r>
              <a:rPr lang="en-CA" dirty="0" smtClean="0"/>
              <a:t>A Concept is a </a:t>
            </a:r>
            <a:r>
              <a:rPr lang="en-CA" dirty="0"/>
              <a:t>generalized idea about a class of objects, attributes, occurrences, or </a:t>
            </a:r>
            <a:r>
              <a:rPr lang="en-CA" dirty="0" smtClean="0"/>
              <a:t>processes that represents something of identifiable and distinct meaning</a:t>
            </a:r>
          </a:p>
          <a:p>
            <a:endParaRPr lang="en-CA" dirty="0"/>
          </a:p>
          <a:p>
            <a:endParaRPr lang="en-CA" dirty="0"/>
          </a:p>
        </p:txBody>
      </p:sp>
      <p:pic>
        <p:nvPicPr>
          <p:cNvPr id="4" name="Picture 3"/>
          <p:cNvPicPr>
            <a:picLocks noChangeAspect="1"/>
          </p:cNvPicPr>
          <p:nvPr/>
        </p:nvPicPr>
        <p:blipFill>
          <a:blip r:embed="rId2"/>
          <a:stretch>
            <a:fillRect/>
          </a:stretch>
        </p:blipFill>
        <p:spPr>
          <a:xfrm>
            <a:off x="395251" y="0"/>
            <a:ext cx="6687892" cy="1524132"/>
          </a:xfrm>
          <a:prstGeom prst="rect">
            <a:avLst/>
          </a:prstGeom>
        </p:spPr>
      </p:pic>
    </p:spTree>
    <p:extLst>
      <p:ext uri="{BB962C8B-B14F-4D97-AF65-F5344CB8AC3E}">
        <p14:creationId xmlns:p14="http://schemas.microsoft.com/office/powerpoint/2010/main" val="25989791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57200" y="990600"/>
            <a:ext cx="8147050" cy="539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sz="1800">
                <a:latin typeface="Arial" panose="020B0604020202020204" pitchFamily="34" charset="0"/>
              </a:rPr>
              <a:t>2a.  Do you belong to a club with tennis facilities?	Yes . . . . . . .	       -1</a:t>
            </a:r>
          </a:p>
          <a:p>
            <a:r>
              <a:rPr lang="en-US" altLang="en-US" sz="1800">
                <a:latin typeface="Arial" panose="020B0604020202020204" pitchFamily="34" charset="0"/>
              </a:rPr>
              <a:t>						No  . . . . . . .	       -2</a:t>
            </a:r>
          </a:p>
          <a:p>
            <a:endParaRPr lang="en-US" altLang="en-US" sz="1800">
              <a:latin typeface="Arial" panose="020B0604020202020204" pitchFamily="34" charset="0"/>
            </a:endParaRPr>
          </a:p>
          <a:p>
            <a:r>
              <a:rPr lang="en-US" altLang="en-US" sz="1800">
                <a:latin typeface="Arial" panose="020B0604020202020204" pitchFamily="34" charset="0"/>
              </a:rPr>
              <a:t>  b.  How many people in your household - including yourself - play tennis?</a:t>
            </a:r>
          </a:p>
          <a:p>
            <a:r>
              <a:rPr lang="en-US" altLang="en-US" sz="1800">
                <a:latin typeface="Arial" panose="020B0604020202020204" pitchFamily="34" charset="0"/>
              </a:rPr>
              <a:t>	Number who play tennis ___________  </a:t>
            </a:r>
          </a:p>
          <a:p>
            <a:endParaRPr lang="en-US" altLang="en-US" sz="1800">
              <a:latin typeface="Arial" panose="020B0604020202020204" pitchFamily="34" charset="0"/>
            </a:endParaRPr>
          </a:p>
          <a:p>
            <a:r>
              <a:rPr lang="en-US" altLang="en-US" sz="1800">
                <a:latin typeface="Arial" panose="020B0604020202020204" pitchFamily="34" charset="0"/>
              </a:rPr>
              <a:t>3a.  Why do you play tennis? (Please “X” all that apply.)</a:t>
            </a:r>
          </a:p>
          <a:p>
            <a:endParaRPr lang="en-US" altLang="en-US" sz="1800">
              <a:latin typeface="Arial" panose="020B0604020202020204" pitchFamily="34" charset="0"/>
            </a:endParaRPr>
          </a:p>
          <a:p>
            <a:pPr>
              <a:lnSpc>
                <a:spcPct val="105000"/>
              </a:lnSpc>
            </a:pPr>
            <a:r>
              <a:rPr lang="en-US" altLang="en-US" sz="1800">
                <a:latin typeface="Arial" panose="020B0604020202020204" pitchFamily="34" charset="0"/>
              </a:rPr>
              <a:t>	To have fun . . . . . . . . . . 		-1</a:t>
            </a:r>
          </a:p>
          <a:p>
            <a:pPr>
              <a:lnSpc>
                <a:spcPct val="105000"/>
              </a:lnSpc>
            </a:pPr>
            <a:r>
              <a:rPr lang="en-US" altLang="en-US" sz="1800">
                <a:latin typeface="Arial" panose="020B0604020202020204" pitchFamily="34" charset="0"/>
              </a:rPr>
              <a:t>	To stay fit.  . . . . . . . . . . . 		-2</a:t>
            </a:r>
          </a:p>
          <a:p>
            <a:pPr>
              <a:lnSpc>
                <a:spcPct val="105000"/>
              </a:lnSpc>
            </a:pPr>
            <a:r>
              <a:rPr lang="en-US" altLang="en-US" sz="1800">
                <a:latin typeface="Arial" panose="020B0604020202020204" pitchFamily="34" charset="0"/>
              </a:rPr>
              <a:t>	To be with friends. . . . . . 		-3</a:t>
            </a:r>
          </a:p>
          <a:p>
            <a:pPr>
              <a:lnSpc>
                <a:spcPct val="105000"/>
              </a:lnSpc>
            </a:pPr>
            <a:r>
              <a:rPr lang="en-US" altLang="en-US" sz="1800">
                <a:latin typeface="Arial" panose="020B0604020202020204" pitchFamily="34" charset="0"/>
              </a:rPr>
              <a:t>	To improve my game . . .		-4</a:t>
            </a:r>
          </a:p>
          <a:p>
            <a:pPr>
              <a:lnSpc>
                <a:spcPct val="105000"/>
              </a:lnSpc>
            </a:pPr>
            <a:r>
              <a:rPr lang="en-US" altLang="en-US" sz="1800">
                <a:latin typeface="Arial" panose="020B0604020202020204" pitchFamily="34" charset="0"/>
              </a:rPr>
              <a:t>	To compete. . . . . . . . . . .		-5</a:t>
            </a:r>
          </a:p>
          <a:p>
            <a:pPr>
              <a:lnSpc>
                <a:spcPct val="105000"/>
              </a:lnSpc>
            </a:pPr>
            <a:r>
              <a:rPr lang="en-US" altLang="en-US" sz="1800">
                <a:latin typeface="Arial" panose="020B0604020202020204" pitchFamily="34" charset="0"/>
              </a:rPr>
              <a:t>	To win. . . . . . . . . . . . . . .		-6</a:t>
            </a:r>
          </a:p>
          <a:p>
            <a:endParaRPr lang="en-US" altLang="en-US" sz="1800">
              <a:latin typeface="Arial" panose="020B0604020202020204" pitchFamily="34" charset="0"/>
            </a:endParaRPr>
          </a:p>
          <a:p>
            <a:r>
              <a:rPr lang="en-US" altLang="en-US" sz="1800">
                <a:latin typeface="Arial" panose="020B0604020202020204" pitchFamily="34" charset="0"/>
              </a:rPr>
              <a:t>  b.  In the past 12 months, have you purchased any tennis instructional </a:t>
            </a:r>
          </a:p>
          <a:p>
            <a:r>
              <a:rPr lang="en-US" altLang="en-US" sz="1800">
                <a:latin typeface="Arial" panose="020B0604020202020204" pitchFamily="34" charset="0"/>
              </a:rPr>
              <a:t>       books  or video tapes?		Yes . . . . . . .	       -1</a:t>
            </a:r>
          </a:p>
          <a:p>
            <a:r>
              <a:rPr lang="en-US" altLang="en-US" sz="1800">
                <a:latin typeface="Arial" panose="020B0604020202020204" pitchFamily="34" charset="0"/>
              </a:rPr>
              <a:t>					No  . . . . . . .	       -2</a:t>
            </a:r>
          </a:p>
          <a:p>
            <a:endParaRPr lang="en-US" altLang="en-US" sz="1800">
              <a:latin typeface="Arial" panose="020B0604020202020204" pitchFamily="34" charset="0"/>
            </a:endParaRPr>
          </a:p>
        </p:txBody>
      </p:sp>
      <p:sp>
        <p:nvSpPr>
          <p:cNvPr id="32771" name="Rectangle 3"/>
          <p:cNvSpPr>
            <a:spLocks noChangeArrowheads="1"/>
          </p:cNvSpPr>
          <p:nvPr/>
        </p:nvSpPr>
        <p:spPr bwMode="auto">
          <a:xfrm>
            <a:off x="7413625" y="10969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2" name="Rectangle 4"/>
          <p:cNvSpPr>
            <a:spLocks noChangeArrowheads="1"/>
          </p:cNvSpPr>
          <p:nvPr/>
        </p:nvSpPr>
        <p:spPr bwMode="auto">
          <a:xfrm>
            <a:off x="7413625" y="1401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3" name="Rectangle 5"/>
          <p:cNvSpPr>
            <a:spLocks noChangeArrowheads="1"/>
          </p:cNvSpPr>
          <p:nvPr/>
        </p:nvSpPr>
        <p:spPr bwMode="auto">
          <a:xfrm>
            <a:off x="4137025" y="32305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4" name="Rectangle 6"/>
          <p:cNvSpPr>
            <a:spLocks noChangeArrowheads="1"/>
          </p:cNvSpPr>
          <p:nvPr/>
        </p:nvSpPr>
        <p:spPr bwMode="auto">
          <a:xfrm>
            <a:off x="4137025" y="35353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5" name="Rectangle 7"/>
          <p:cNvSpPr>
            <a:spLocks noChangeArrowheads="1"/>
          </p:cNvSpPr>
          <p:nvPr/>
        </p:nvSpPr>
        <p:spPr bwMode="auto">
          <a:xfrm>
            <a:off x="4137025" y="38401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6" name="Rectangle 8"/>
          <p:cNvSpPr>
            <a:spLocks noChangeArrowheads="1"/>
          </p:cNvSpPr>
          <p:nvPr/>
        </p:nvSpPr>
        <p:spPr bwMode="auto">
          <a:xfrm>
            <a:off x="4137025" y="41449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7" name="Rectangle 9"/>
          <p:cNvSpPr>
            <a:spLocks noChangeArrowheads="1"/>
          </p:cNvSpPr>
          <p:nvPr/>
        </p:nvSpPr>
        <p:spPr bwMode="auto">
          <a:xfrm>
            <a:off x="4137025" y="44497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8" name="Rectangle 10"/>
          <p:cNvSpPr>
            <a:spLocks noChangeArrowheads="1"/>
          </p:cNvSpPr>
          <p:nvPr/>
        </p:nvSpPr>
        <p:spPr bwMode="auto">
          <a:xfrm>
            <a:off x="4137025" y="47545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79" name="Rectangle 11"/>
          <p:cNvSpPr>
            <a:spLocks noChangeArrowheads="1"/>
          </p:cNvSpPr>
          <p:nvPr/>
        </p:nvSpPr>
        <p:spPr bwMode="auto">
          <a:xfrm>
            <a:off x="6499225" y="5516563"/>
            <a:ext cx="749300" cy="1984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2780" name="Rectangle 12"/>
          <p:cNvSpPr>
            <a:spLocks noChangeArrowheads="1"/>
          </p:cNvSpPr>
          <p:nvPr/>
        </p:nvSpPr>
        <p:spPr bwMode="auto">
          <a:xfrm>
            <a:off x="6499225" y="5821363"/>
            <a:ext cx="749300" cy="215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3773269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85800" y="2057400"/>
            <a:ext cx="8016875"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just"/>
            <a:r>
              <a:rPr lang="en-US" altLang="en-US" sz="2000" b="1">
                <a:latin typeface="Arial" panose="020B0604020202020204" pitchFamily="34" charset="0"/>
              </a:rPr>
              <a:t>Dear Passenger:</a:t>
            </a:r>
          </a:p>
          <a:p>
            <a:pPr algn="just"/>
            <a:endParaRPr lang="en-US" altLang="en-US" sz="2000" b="1">
              <a:latin typeface="Arial" panose="020B0604020202020204" pitchFamily="34" charset="0"/>
            </a:endParaRPr>
          </a:p>
          <a:p>
            <a:pPr algn="just"/>
            <a:r>
              <a:rPr lang="en-US" altLang="en-US" sz="2000" b="1">
                <a:latin typeface="Arial" panose="020B0604020202020204" pitchFamily="34" charset="0"/>
              </a:rPr>
              <a:t>American Airlines is pleased to have you on board today.</a:t>
            </a:r>
          </a:p>
          <a:p>
            <a:pPr algn="just"/>
            <a:endParaRPr lang="en-US" altLang="en-US" sz="2000" b="1">
              <a:latin typeface="Arial" panose="020B0604020202020204" pitchFamily="34" charset="0"/>
            </a:endParaRPr>
          </a:p>
          <a:p>
            <a:pPr algn="just"/>
            <a:r>
              <a:rPr lang="en-US" altLang="en-US" sz="2000" b="1">
                <a:latin typeface="Arial" panose="020B0604020202020204" pitchFamily="34" charset="0"/>
              </a:rPr>
              <a:t>To help us provide the best service possible, we need to know more about you and your opinions of our service.  If you are over 11 years old, we would appreciate it if you would complete this questionnaire.</a:t>
            </a:r>
          </a:p>
          <a:p>
            <a:pPr algn="just"/>
            <a:endParaRPr lang="en-US" altLang="en-US" sz="2000" b="1">
              <a:latin typeface="Arial" panose="020B0604020202020204" pitchFamily="34" charset="0"/>
            </a:endParaRPr>
          </a:p>
          <a:p>
            <a:pPr algn="just"/>
            <a:r>
              <a:rPr lang="en-US" altLang="en-US" sz="2000" b="1">
                <a:latin typeface="Arial" panose="020B0604020202020204" pitchFamily="34" charset="0"/>
              </a:rPr>
              <a:t>Your flight attendant will pick up your completed questionnaire shortly.</a:t>
            </a:r>
          </a:p>
          <a:p>
            <a:pPr algn="just"/>
            <a:endParaRPr lang="en-US" altLang="en-US" sz="2000" b="1">
              <a:latin typeface="Arial" panose="020B0604020202020204" pitchFamily="34" charset="0"/>
            </a:endParaRPr>
          </a:p>
          <a:p>
            <a:pPr algn="just"/>
            <a:r>
              <a:rPr lang="en-US" altLang="en-US" sz="2000" b="1">
                <a:latin typeface="Arial" panose="020B0604020202020204" pitchFamily="34" charset="0"/>
              </a:rPr>
              <a:t>Thank you.</a:t>
            </a:r>
            <a:endParaRPr lang="en-US" altLang="en-US" sz="2000">
              <a:latin typeface="Arial" panose="020B0604020202020204" pitchFamily="34" charset="0"/>
            </a:endParaRPr>
          </a:p>
          <a:p>
            <a:pPr algn="just"/>
            <a:r>
              <a:rPr lang="en-US" altLang="en-US" sz="2000">
                <a:latin typeface="Arial" panose="020B0604020202020204" pitchFamily="34" charset="0"/>
              </a:rPr>
              <a:t>		</a:t>
            </a:r>
          </a:p>
        </p:txBody>
      </p:sp>
    </p:spTree>
    <p:extLst>
      <p:ext uri="{BB962C8B-B14F-4D97-AF65-F5344CB8AC3E}">
        <p14:creationId xmlns:p14="http://schemas.microsoft.com/office/powerpoint/2010/main" val="24376120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81000" y="685800"/>
            <a:ext cx="8321675" cy="588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en-US" sz="2000">
                <a:latin typeface="Arial" panose="020B0604020202020204" pitchFamily="34" charset="0"/>
              </a:rPr>
              <a:t>1.  Please indicate:  Flight number ___________ Date_____________</a:t>
            </a:r>
          </a:p>
          <a:p>
            <a:endParaRPr lang="en-US" altLang="en-US" sz="2000">
              <a:latin typeface="Arial" panose="020B0604020202020204" pitchFamily="34" charset="0"/>
            </a:endParaRPr>
          </a:p>
          <a:p>
            <a:r>
              <a:rPr lang="en-US" altLang="en-US" sz="2000">
                <a:latin typeface="Arial" panose="020B0604020202020204" pitchFamily="34" charset="0"/>
              </a:rPr>
              <a:t>2a.  At the city where you boarded this particular plane, did you make a connection from another flight? </a:t>
            </a:r>
          </a:p>
          <a:p>
            <a:r>
              <a:rPr lang="en-US" altLang="en-US" sz="2000">
                <a:latin typeface="Arial" panose="020B0604020202020204" pitchFamily="34" charset="0"/>
              </a:rPr>
              <a:t>	Yes, from American . . . . 	1</a:t>
            </a:r>
          </a:p>
          <a:p>
            <a:r>
              <a:rPr lang="en-US" altLang="en-US" sz="2000">
                <a:latin typeface="Arial" panose="020B0604020202020204" pitchFamily="34" charset="0"/>
              </a:rPr>
              <a:t>	Yes, from Other Airline . .	2</a:t>
            </a:r>
          </a:p>
          <a:p>
            <a:r>
              <a:rPr lang="en-US" altLang="en-US" sz="2000">
                <a:latin typeface="Arial" panose="020B0604020202020204" pitchFamily="34" charset="0"/>
              </a:rPr>
              <a:t>	No . . . . . . . . . . . . . . . . . .	3</a:t>
            </a:r>
          </a:p>
          <a:p>
            <a:endParaRPr lang="en-US" altLang="en-US" sz="2000">
              <a:latin typeface="Arial" panose="020B0604020202020204" pitchFamily="34" charset="0"/>
            </a:endParaRPr>
          </a:p>
          <a:p>
            <a:r>
              <a:rPr lang="en-US" altLang="en-US" sz="2000">
                <a:latin typeface="Arial" panose="020B0604020202020204" pitchFamily="34" charset="0"/>
              </a:rPr>
              <a:t>  b.  Did you board this plane at the airport from which it just took off, or were you a through passenger for which that was an intermediate stop?</a:t>
            </a:r>
          </a:p>
          <a:p>
            <a:endParaRPr lang="en-US" altLang="en-US" sz="2000">
              <a:latin typeface="Arial" panose="020B0604020202020204" pitchFamily="34" charset="0"/>
            </a:endParaRPr>
          </a:p>
          <a:p>
            <a:r>
              <a:rPr lang="en-US" altLang="en-US" sz="2000">
                <a:latin typeface="Arial" panose="020B0604020202020204" pitchFamily="34" charset="0"/>
              </a:rPr>
              <a:t>	Boarded here . . . . . . . . . .	1</a:t>
            </a:r>
          </a:p>
          <a:p>
            <a:r>
              <a:rPr lang="en-US" altLang="en-US" sz="2000">
                <a:latin typeface="Arial" panose="020B0604020202020204" pitchFamily="34" charset="0"/>
              </a:rPr>
              <a:t>	Through passenger. . . . . .	2</a:t>
            </a:r>
          </a:p>
          <a:p>
            <a:endParaRPr lang="en-US" altLang="en-US" sz="2000">
              <a:latin typeface="Arial" panose="020B0604020202020204" pitchFamily="34" charset="0"/>
            </a:endParaRPr>
          </a:p>
          <a:p>
            <a:r>
              <a:rPr lang="en-US" altLang="en-US" sz="2000">
                <a:latin typeface="Arial" panose="020B0604020202020204" pitchFamily="34" charset="0"/>
              </a:rPr>
              <a:t>3.  How would you rate the overall service from American for </a:t>
            </a:r>
            <a:r>
              <a:rPr lang="en-US" altLang="en-US" sz="2000" u="sng">
                <a:latin typeface="Arial" panose="020B0604020202020204" pitchFamily="34" charset="0"/>
              </a:rPr>
              <a:t>this</a:t>
            </a:r>
            <a:r>
              <a:rPr lang="en-US" altLang="en-US" sz="2000">
                <a:latin typeface="Arial" panose="020B0604020202020204" pitchFamily="34" charset="0"/>
              </a:rPr>
              <a:t> flight, all things considered, from your arrival at the airport terminal until now?</a:t>
            </a:r>
          </a:p>
          <a:p>
            <a:r>
              <a:rPr lang="en-US" altLang="en-US" sz="2000">
                <a:latin typeface="Arial" panose="020B0604020202020204" pitchFamily="34" charset="0"/>
              </a:rPr>
              <a:t>				</a:t>
            </a:r>
          </a:p>
          <a:p>
            <a:r>
              <a:rPr lang="en-US" altLang="en-US" sz="2000">
                <a:latin typeface="Arial" panose="020B0604020202020204" pitchFamily="34" charset="0"/>
              </a:rPr>
              <a:t>				     Excellent   Good    Fair    Poor</a:t>
            </a:r>
          </a:p>
          <a:p>
            <a:r>
              <a:rPr lang="en-US" altLang="en-US" sz="2000">
                <a:latin typeface="Arial" panose="020B0604020202020204" pitchFamily="34" charset="0"/>
              </a:rPr>
              <a:t>Overall Service . . . . . . . . . .		1	2          3         4</a:t>
            </a:r>
          </a:p>
        </p:txBody>
      </p:sp>
    </p:spTree>
    <p:extLst>
      <p:ext uri="{BB962C8B-B14F-4D97-AF65-F5344CB8AC3E}">
        <p14:creationId xmlns:p14="http://schemas.microsoft.com/office/powerpoint/2010/main" val="5975094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288925" y="944563"/>
            <a:ext cx="844391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sz="2000">
                <a:latin typeface="Arial" panose="020B0604020202020204" pitchFamily="34" charset="0"/>
              </a:rPr>
              <a:t>4.  Please rate each of the following with regard to </a:t>
            </a:r>
            <a:r>
              <a:rPr lang="en-US" altLang="en-US" sz="2000" u="sng">
                <a:latin typeface="Arial" panose="020B0604020202020204" pitchFamily="34" charset="0"/>
              </a:rPr>
              <a:t>this</a:t>
            </a:r>
            <a:r>
              <a:rPr lang="en-US" altLang="en-US" sz="2000">
                <a:latin typeface="Arial" panose="020B0604020202020204" pitchFamily="34" charset="0"/>
              </a:rPr>
              <a:t> flight, if applicable.</a:t>
            </a:r>
          </a:p>
          <a:p>
            <a:endParaRPr lang="en-US" altLang="en-US" sz="2000">
              <a:latin typeface="Arial" panose="020B0604020202020204" pitchFamily="34" charset="0"/>
            </a:endParaRPr>
          </a:p>
          <a:p>
            <a:endParaRPr lang="en-US" altLang="en-US" sz="2000">
              <a:latin typeface="Arial" panose="020B0604020202020204" pitchFamily="34" charset="0"/>
            </a:endParaRPr>
          </a:p>
        </p:txBody>
      </p:sp>
      <p:sp>
        <p:nvSpPr>
          <p:cNvPr id="38915" name="Rectangle 3"/>
          <p:cNvSpPr>
            <a:spLocks noChangeArrowheads="1"/>
          </p:cNvSpPr>
          <p:nvPr/>
        </p:nvSpPr>
        <p:spPr bwMode="auto">
          <a:xfrm>
            <a:off x="4683125" y="1371600"/>
            <a:ext cx="36147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en-US" sz="2000">
                <a:latin typeface="Arial" panose="020B0604020202020204" pitchFamily="34" charset="0"/>
              </a:rPr>
              <a:t>Excellent   Good    Fair    Poor</a:t>
            </a:r>
          </a:p>
          <a:p>
            <a:r>
              <a:rPr lang="en-US" altLang="en-US"/>
              <a:t>     </a:t>
            </a:r>
            <a:r>
              <a:rPr lang="en-US" altLang="en-US">
                <a:latin typeface="Arial" panose="020B0604020202020204" pitchFamily="34" charset="0"/>
              </a:rPr>
              <a:t>1           2         3        4</a:t>
            </a:r>
          </a:p>
        </p:txBody>
      </p:sp>
      <p:sp>
        <p:nvSpPr>
          <p:cNvPr id="38916" name="Rectangle 4"/>
          <p:cNvSpPr>
            <a:spLocks noChangeArrowheads="1"/>
          </p:cNvSpPr>
          <p:nvPr/>
        </p:nvSpPr>
        <p:spPr bwMode="auto">
          <a:xfrm>
            <a:off x="974725" y="1881188"/>
            <a:ext cx="3978275" cy="371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457200">
              <a:defRPr sz="2400">
                <a:solidFill>
                  <a:schemeClr val="tx1"/>
                </a:solidFill>
                <a:latin typeface="Times New Roman" panose="02020603050405020304" pitchFamily="18" charset="0"/>
              </a:defRPr>
            </a:lvl1pPr>
            <a:lvl2pPr defTabSz="457200">
              <a:defRPr sz="2400">
                <a:solidFill>
                  <a:schemeClr val="tx1"/>
                </a:solidFill>
                <a:latin typeface="Times New Roman" panose="02020603050405020304" pitchFamily="18" charset="0"/>
              </a:defRPr>
            </a:lvl2pPr>
            <a:lvl3pPr defTabSz="457200">
              <a:defRPr sz="2400">
                <a:solidFill>
                  <a:schemeClr val="tx1"/>
                </a:solidFill>
                <a:latin typeface="Times New Roman" panose="02020603050405020304" pitchFamily="18" charset="0"/>
              </a:defRPr>
            </a:lvl3pPr>
            <a:lvl4pPr defTabSz="457200">
              <a:defRPr sz="2400">
                <a:solidFill>
                  <a:schemeClr val="tx1"/>
                </a:solidFill>
                <a:latin typeface="Times New Roman" panose="02020603050405020304" pitchFamily="18" charset="0"/>
              </a:defRPr>
            </a:lvl4pPr>
            <a:lvl5pPr defTabSz="457200">
              <a:defRPr sz="2400">
                <a:solidFill>
                  <a:schemeClr val="tx1"/>
                </a:solidFill>
                <a:latin typeface="Times New Roman" panose="02020603050405020304" pitchFamily="18" charset="0"/>
              </a:defRPr>
            </a:lvl5pPr>
            <a:lvl6pPr defTabSz="457200" eaLnBrk="0" fontAlgn="base" hangingPunct="0">
              <a:spcBef>
                <a:spcPct val="0"/>
              </a:spcBef>
              <a:spcAft>
                <a:spcPct val="0"/>
              </a:spcAft>
              <a:defRPr sz="2400">
                <a:solidFill>
                  <a:schemeClr val="tx1"/>
                </a:solidFill>
                <a:latin typeface="Times New Roman" panose="02020603050405020304" pitchFamily="18" charset="0"/>
              </a:defRPr>
            </a:lvl6pPr>
            <a:lvl7pPr defTabSz="457200" eaLnBrk="0" fontAlgn="base" hangingPunct="0">
              <a:spcBef>
                <a:spcPct val="0"/>
              </a:spcBef>
              <a:spcAft>
                <a:spcPct val="0"/>
              </a:spcAft>
              <a:defRPr sz="2400">
                <a:solidFill>
                  <a:schemeClr val="tx1"/>
                </a:solidFill>
                <a:latin typeface="Times New Roman" panose="02020603050405020304" pitchFamily="18" charset="0"/>
              </a:defRPr>
            </a:lvl7pPr>
            <a:lvl8pPr defTabSz="457200" eaLnBrk="0" fontAlgn="base" hangingPunct="0">
              <a:spcBef>
                <a:spcPct val="0"/>
              </a:spcBef>
              <a:spcAft>
                <a:spcPct val="0"/>
              </a:spcAft>
              <a:defRPr sz="2400">
                <a:solidFill>
                  <a:schemeClr val="tx1"/>
                </a:solidFill>
                <a:latin typeface="Times New Roman" panose="02020603050405020304" pitchFamily="18" charset="0"/>
              </a:defRPr>
            </a:lvl8pPr>
            <a:lvl9pPr defTabSz="4572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10000"/>
              </a:lnSpc>
            </a:pPr>
            <a:r>
              <a:rPr lang="en-US" altLang="en-US" sz="1800">
                <a:latin typeface="Arial" panose="020B0604020202020204" pitchFamily="34" charset="0"/>
              </a:rPr>
              <a:t>Courtesy and Treatment from the:</a:t>
            </a:r>
          </a:p>
          <a:p>
            <a:pPr>
              <a:lnSpc>
                <a:spcPct val="110000"/>
              </a:lnSpc>
            </a:pPr>
            <a:r>
              <a:rPr lang="en-US" altLang="en-US" sz="1800">
                <a:latin typeface="Arial" panose="020B0604020202020204" pitchFamily="34" charset="0"/>
              </a:rPr>
              <a:t>  Skycap at airport . . . . . . . . . . . . . .  </a:t>
            </a:r>
          </a:p>
          <a:p>
            <a:pPr>
              <a:lnSpc>
                <a:spcPct val="110000"/>
              </a:lnSpc>
            </a:pPr>
            <a:r>
              <a:rPr lang="en-US" altLang="en-US" sz="1800">
                <a:latin typeface="Arial" panose="020B0604020202020204" pitchFamily="34" charset="0"/>
              </a:rPr>
              <a:t>  Airport Ticket Counter Agent . . . . . </a:t>
            </a:r>
          </a:p>
          <a:p>
            <a:pPr>
              <a:lnSpc>
                <a:spcPct val="110000"/>
              </a:lnSpc>
            </a:pPr>
            <a:r>
              <a:rPr lang="en-US" altLang="en-US" sz="1800">
                <a:latin typeface="Arial" panose="020B0604020202020204" pitchFamily="34" charset="0"/>
              </a:rPr>
              <a:t>  Boarding Point (Gate) Agent . . . . .</a:t>
            </a:r>
          </a:p>
          <a:p>
            <a:pPr>
              <a:lnSpc>
                <a:spcPct val="110000"/>
              </a:lnSpc>
            </a:pPr>
            <a:r>
              <a:rPr lang="en-US" altLang="en-US" sz="1800">
                <a:latin typeface="Arial" panose="020B0604020202020204" pitchFamily="34" charset="0"/>
              </a:rPr>
              <a:t>  Flight Attendants . . . . . . . . . . . . . .</a:t>
            </a:r>
          </a:p>
          <a:p>
            <a:pPr>
              <a:lnSpc>
                <a:spcPct val="110000"/>
              </a:lnSpc>
            </a:pPr>
            <a:r>
              <a:rPr lang="en-US" altLang="en-US" sz="1800">
                <a:latin typeface="Arial" panose="020B0604020202020204" pitchFamily="34" charset="0"/>
              </a:rPr>
              <a:t>Your Meal or Snack. . . . . . . . . . . . .</a:t>
            </a:r>
          </a:p>
          <a:p>
            <a:pPr>
              <a:lnSpc>
                <a:spcPct val="110000"/>
              </a:lnSpc>
            </a:pPr>
            <a:r>
              <a:rPr lang="en-US" altLang="en-US" sz="1800">
                <a:latin typeface="Arial" panose="020B0604020202020204" pitchFamily="34" charset="0"/>
              </a:rPr>
              <a:t>Beverage Service . . . . . . . . . . . . . .</a:t>
            </a:r>
          </a:p>
          <a:p>
            <a:pPr>
              <a:lnSpc>
                <a:spcPct val="110000"/>
              </a:lnSpc>
            </a:pPr>
            <a:r>
              <a:rPr lang="en-US" altLang="en-US" sz="1800">
                <a:latin typeface="Arial" panose="020B0604020202020204" pitchFamily="34" charset="0"/>
              </a:rPr>
              <a:t>Seat Comfort. . . . . . . . . . . . . . . . . . </a:t>
            </a:r>
          </a:p>
          <a:p>
            <a:pPr>
              <a:lnSpc>
                <a:spcPct val="110000"/>
              </a:lnSpc>
            </a:pPr>
            <a:r>
              <a:rPr lang="en-US" altLang="en-US" sz="1800">
                <a:latin typeface="Arial" panose="020B0604020202020204" pitchFamily="34" charset="0"/>
              </a:rPr>
              <a:t>Carry-On Stowage Space. . . . . . . .</a:t>
            </a:r>
          </a:p>
          <a:p>
            <a:pPr>
              <a:lnSpc>
                <a:spcPct val="110000"/>
              </a:lnSpc>
            </a:pPr>
            <a:r>
              <a:rPr lang="en-US" altLang="en-US" sz="1800">
                <a:latin typeface="Arial" panose="020B0604020202020204" pitchFamily="34" charset="0"/>
              </a:rPr>
              <a:t>Cabin Cleanliness  . . . . . . . . . . . . . </a:t>
            </a:r>
          </a:p>
          <a:p>
            <a:pPr>
              <a:lnSpc>
                <a:spcPct val="110000"/>
              </a:lnSpc>
            </a:pPr>
            <a:r>
              <a:rPr lang="en-US" altLang="en-US" sz="1800">
                <a:latin typeface="Arial" panose="020B0604020202020204" pitchFamily="34" charset="0"/>
              </a:rPr>
              <a:t>Video/Stereo Entertainment . . . . . .</a:t>
            </a:r>
          </a:p>
          <a:p>
            <a:pPr>
              <a:lnSpc>
                <a:spcPct val="110000"/>
              </a:lnSpc>
            </a:pPr>
            <a:r>
              <a:rPr lang="en-US" altLang="en-US" sz="1800">
                <a:latin typeface="Arial" panose="020B0604020202020204" pitchFamily="34" charset="0"/>
              </a:rPr>
              <a:t>On-Time Departure  . . . . . . . . . . . . </a:t>
            </a:r>
          </a:p>
        </p:txBody>
      </p:sp>
      <p:sp>
        <p:nvSpPr>
          <p:cNvPr id="38917" name="Rectangle 5"/>
          <p:cNvSpPr>
            <a:spLocks noChangeArrowheads="1"/>
          </p:cNvSpPr>
          <p:nvPr/>
        </p:nvSpPr>
        <p:spPr bwMode="auto">
          <a:xfrm>
            <a:off x="5035550" y="5035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18" name="Rectangle 6"/>
          <p:cNvSpPr>
            <a:spLocks noChangeArrowheads="1"/>
          </p:cNvSpPr>
          <p:nvPr/>
        </p:nvSpPr>
        <p:spPr bwMode="auto">
          <a:xfrm>
            <a:off x="5035550" y="4730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19" name="Rectangle 7"/>
          <p:cNvSpPr>
            <a:spLocks noChangeArrowheads="1"/>
          </p:cNvSpPr>
          <p:nvPr/>
        </p:nvSpPr>
        <p:spPr bwMode="auto">
          <a:xfrm>
            <a:off x="6940550" y="2292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0" name="Rectangle 8"/>
          <p:cNvSpPr>
            <a:spLocks noChangeArrowheads="1"/>
          </p:cNvSpPr>
          <p:nvPr/>
        </p:nvSpPr>
        <p:spPr bwMode="auto">
          <a:xfrm>
            <a:off x="6102350" y="2292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1" name="Rectangle 9"/>
          <p:cNvSpPr>
            <a:spLocks noChangeArrowheads="1"/>
          </p:cNvSpPr>
          <p:nvPr/>
        </p:nvSpPr>
        <p:spPr bwMode="auto">
          <a:xfrm>
            <a:off x="5035550" y="2292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2" name="Rectangle 10"/>
          <p:cNvSpPr>
            <a:spLocks noChangeArrowheads="1"/>
          </p:cNvSpPr>
          <p:nvPr/>
        </p:nvSpPr>
        <p:spPr bwMode="auto">
          <a:xfrm>
            <a:off x="7702550" y="2292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3" name="Rectangle 11"/>
          <p:cNvSpPr>
            <a:spLocks noChangeArrowheads="1"/>
          </p:cNvSpPr>
          <p:nvPr/>
        </p:nvSpPr>
        <p:spPr bwMode="auto">
          <a:xfrm>
            <a:off x="5035550" y="2597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4" name="Rectangle 12"/>
          <p:cNvSpPr>
            <a:spLocks noChangeArrowheads="1"/>
          </p:cNvSpPr>
          <p:nvPr/>
        </p:nvSpPr>
        <p:spPr bwMode="auto">
          <a:xfrm>
            <a:off x="5035550" y="2901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5" name="Rectangle 13"/>
          <p:cNvSpPr>
            <a:spLocks noChangeArrowheads="1"/>
          </p:cNvSpPr>
          <p:nvPr/>
        </p:nvSpPr>
        <p:spPr bwMode="auto">
          <a:xfrm>
            <a:off x="5035550" y="3206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6" name="Rectangle 14"/>
          <p:cNvSpPr>
            <a:spLocks noChangeArrowheads="1"/>
          </p:cNvSpPr>
          <p:nvPr/>
        </p:nvSpPr>
        <p:spPr bwMode="auto">
          <a:xfrm>
            <a:off x="5035550" y="3511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7" name="Rectangle 15"/>
          <p:cNvSpPr>
            <a:spLocks noChangeArrowheads="1"/>
          </p:cNvSpPr>
          <p:nvPr/>
        </p:nvSpPr>
        <p:spPr bwMode="auto">
          <a:xfrm>
            <a:off x="5035550" y="3816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8" name="Rectangle 16"/>
          <p:cNvSpPr>
            <a:spLocks noChangeArrowheads="1"/>
          </p:cNvSpPr>
          <p:nvPr/>
        </p:nvSpPr>
        <p:spPr bwMode="auto">
          <a:xfrm>
            <a:off x="5035550" y="4121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29" name="Rectangle 17"/>
          <p:cNvSpPr>
            <a:spLocks noChangeArrowheads="1"/>
          </p:cNvSpPr>
          <p:nvPr/>
        </p:nvSpPr>
        <p:spPr bwMode="auto">
          <a:xfrm>
            <a:off x="5035550" y="4425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0" name="Rectangle 18"/>
          <p:cNvSpPr>
            <a:spLocks noChangeArrowheads="1"/>
          </p:cNvSpPr>
          <p:nvPr/>
        </p:nvSpPr>
        <p:spPr bwMode="auto">
          <a:xfrm>
            <a:off x="5035550" y="5340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1" name="Rectangle 19"/>
          <p:cNvSpPr>
            <a:spLocks noChangeArrowheads="1"/>
          </p:cNvSpPr>
          <p:nvPr/>
        </p:nvSpPr>
        <p:spPr bwMode="auto">
          <a:xfrm>
            <a:off x="6102350" y="5035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2" name="Rectangle 20"/>
          <p:cNvSpPr>
            <a:spLocks noChangeArrowheads="1"/>
          </p:cNvSpPr>
          <p:nvPr/>
        </p:nvSpPr>
        <p:spPr bwMode="auto">
          <a:xfrm>
            <a:off x="6102350" y="4730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3" name="Rectangle 21"/>
          <p:cNvSpPr>
            <a:spLocks noChangeArrowheads="1"/>
          </p:cNvSpPr>
          <p:nvPr/>
        </p:nvSpPr>
        <p:spPr bwMode="auto">
          <a:xfrm>
            <a:off x="6102350" y="2597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4" name="Rectangle 22"/>
          <p:cNvSpPr>
            <a:spLocks noChangeArrowheads="1"/>
          </p:cNvSpPr>
          <p:nvPr/>
        </p:nvSpPr>
        <p:spPr bwMode="auto">
          <a:xfrm>
            <a:off x="6102350" y="2901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5" name="Rectangle 23"/>
          <p:cNvSpPr>
            <a:spLocks noChangeArrowheads="1"/>
          </p:cNvSpPr>
          <p:nvPr/>
        </p:nvSpPr>
        <p:spPr bwMode="auto">
          <a:xfrm>
            <a:off x="6102350" y="3206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6" name="Rectangle 24"/>
          <p:cNvSpPr>
            <a:spLocks noChangeArrowheads="1"/>
          </p:cNvSpPr>
          <p:nvPr/>
        </p:nvSpPr>
        <p:spPr bwMode="auto">
          <a:xfrm>
            <a:off x="6102350" y="3511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7" name="Rectangle 25"/>
          <p:cNvSpPr>
            <a:spLocks noChangeArrowheads="1"/>
          </p:cNvSpPr>
          <p:nvPr/>
        </p:nvSpPr>
        <p:spPr bwMode="auto">
          <a:xfrm>
            <a:off x="6102350" y="3816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8" name="Rectangle 26"/>
          <p:cNvSpPr>
            <a:spLocks noChangeArrowheads="1"/>
          </p:cNvSpPr>
          <p:nvPr/>
        </p:nvSpPr>
        <p:spPr bwMode="auto">
          <a:xfrm>
            <a:off x="6102350" y="4121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39" name="Rectangle 27"/>
          <p:cNvSpPr>
            <a:spLocks noChangeArrowheads="1"/>
          </p:cNvSpPr>
          <p:nvPr/>
        </p:nvSpPr>
        <p:spPr bwMode="auto">
          <a:xfrm>
            <a:off x="6102350" y="4425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0" name="Rectangle 28"/>
          <p:cNvSpPr>
            <a:spLocks noChangeArrowheads="1"/>
          </p:cNvSpPr>
          <p:nvPr/>
        </p:nvSpPr>
        <p:spPr bwMode="auto">
          <a:xfrm>
            <a:off x="6102350" y="5340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1" name="Rectangle 29"/>
          <p:cNvSpPr>
            <a:spLocks noChangeArrowheads="1"/>
          </p:cNvSpPr>
          <p:nvPr/>
        </p:nvSpPr>
        <p:spPr bwMode="auto">
          <a:xfrm>
            <a:off x="6940550" y="5035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2" name="Rectangle 30"/>
          <p:cNvSpPr>
            <a:spLocks noChangeArrowheads="1"/>
          </p:cNvSpPr>
          <p:nvPr/>
        </p:nvSpPr>
        <p:spPr bwMode="auto">
          <a:xfrm>
            <a:off x="6940550" y="4730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3" name="Rectangle 31"/>
          <p:cNvSpPr>
            <a:spLocks noChangeArrowheads="1"/>
          </p:cNvSpPr>
          <p:nvPr/>
        </p:nvSpPr>
        <p:spPr bwMode="auto">
          <a:xfrm>
            <a:off x="6940550" y="2597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4" name="Rectangle 32"/>
          <p:cNvSpPr>
            <a:spLocks noChangeArrowheads="1"/>
          </p:cNvSpPr>
          <p:nvPr/>
        </p:nvSpPr>
        <p:spPr bwMode="auto">
          <a:xfrm>
            <a:off x="6940550" y="2901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5" name="Rectangle 33"/>
          <p:cNvSpPr>
            <a:spLocks noChangeArrowheads="1"/>
          </p:cNvSpPr>
          <p:nvPr/>
        </p:nvSpPr>
        <p:spPr bwMode="auto">
          <a:xfrm>
            <a:off x="6940550" y="3206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6" name="Rectangle 34"/>
          <p:cNvSpPr>
            <a:spLocks noChangeArrowheads="1"/>
          </p:cNvSpPr>
          <p:nvPr/>
        </p:nvSpPr>
        <p:spPr bwMode="auto">
          <a:xfrm>
            <a:off x="6940550" y="3511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7" name="Rectangle 35"/>
          <p:cNvSpPr>
            <a:spLocks noChangeArrowheads="1"/>
          </p:cNvSpPr>
          <p:nvPr/>
        </p:nvSpPr>
        <p:spPr bwMode="auto">
          <a:xfrm>
            <a:off x="6940550" y="3816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8" name="Rectangle 36"/>
          <p:cNvSpPr>
            <a:spLocks noChangeArrowheads="1"/>
          </p:cNvSpPr>
          <p:nvPr/>
        </p:nvSpPr>
        <p:spPr bwMode="auto">
          <a:xfrm>
            <a:off x="6940550" y="4121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49" name="Rectangle 37"/>
          <p:cNvSpPr>
            <a:spLocks noChangeArrowheads="1"/>
          </p:cNvSpPr>
          <p:nvPr/>
        </p:nvSpPr>
        <p:spPr bwMode="auto">
          <a:xfrm>
            <a:off x="6940550" y="4425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0" name="Rectangle 38"/>
          <p:cNvSpPr>
            <a:spLocks noChangeArrowheads="1"/>
          </p:cNvSpPr>
          <p:nvPr/>
        </p:nvSpPr>
        <p:spPr bwMode="auto">
          <a:xfrm>
            <a:off x="6940550" y="5340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1" name="Rectangle 39"/>
          <p:cNvSpPr>
            <a:spLocks noChangeArrowheads="1"/>
          </p:cNvSpPr>
          <p:nvPr/>
        </p:nvSpPr>
        <p:spPr bwMode="auto">
          <a:xfrm>
            <a:off x="7702550" y="5035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2" name="Rectangle 40"/>
          <p:cNvSpPr>
            <a:spLocks noChangeArrowheads="1"/>
          </p:cNvSpPr>
          <p:nvPr/>
        </p:nvSpPr>
        <p:spPr bwMode="auto">
          <a:xfrm>
            <a:off x="7702550" y="4730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3" name="Rectangle 41"/>
          <p:cNvSpPr>
            <a:spLocks noChangeArrowheads="1"/>
          </p:cNvSpPr>
          <p:nvPr/>
        </p:nvSpPr>
        <p:spPr bwMode="auto">
          <a:xfrm>
            <a:off x="7702550" y="2597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4" name="Rectangle 42"/>
          <p:cNvSpPr>
            <a:spLocks noChangeArrowheads="1"/>
          </p:cNvSpPr>
          <p:nvPr/>
        </p:nvSpPr>
        <p:spPr bwMode="auto">
          <a:xfrm>
            <a:off x="7702550" y="2901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5" name="Rectangle 43"/>
          <p:cNvSpPr>
            <a:spLocks noChangeArrowheads="1"/>
          </p:cNvSpPr>
          <p:nvPr/>
        </p:nvSpPr>
        <p:spPr bwMode="auto">
          <a:xfrm>
            <a:off x="7702550" y="32067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6" name="Rectangle 44"/>
          <p:cNvSpPr>
            <a:spLocks noChangeArrowheads="1"/>
          </p:cNvSpPr>
          <p:nvPr/>
        </p:nvSpPr>
        <p:spPr bwMode="auto">
          <a:xfrm>
            <a:off x="7702550" y="35115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7" name="Rectangle 45"/>
          <p:cNvSpPr>
            <a:spLocks noChangeArrowheads="1"/>
          </p:cNvSpPr>
          <p:nvPr/>
        </p:nvSpPr>
        <p:spPr bwMode="auto">
          <a:xfrm>
            <a:off x="7702550" y="3816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8" name="Rectangle 46"/>
          <p:cNvSpPr>
            <a:spLocks noChangeArrowheads="1"/>
          </p:cNvSpPr>
          <p:nvPr/>
        </p:nvSpPr>
        <p:spPr bwMode="auto">
          <a:xfrm>
            <a:off x="7702550" y="41211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59" name="Rectangle 47"/>
          <p:cNvSpPr>
            <a:spLocks noChangeArrowheads="1"/>
          </p:cNvSpPr>
          <p:nvPr/>
        </p:nvSpPr>
        <p:spPr bwMode="auto">
          <a:xfrm>
            <a:off x="7702550" y="44259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
        <p:nvSpPr>
          <p:cNvPr id="38960" name="Rectangle 48"/>
          <p:cNvSpPr>
            <a:spLocks noChangeArrowheads="1"/>
          </p:cNvSpPr>
          <p:nvPr/>
        </p:nvSpPr>
        <p:spPr bwMode="auto">
          <a:xfrm>
            <a:off x="7702550" y="5340350"/>
            <a:ext cx="444500" cy="139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spTree>
    <p:extLst>
      <p:ext uri="{BB962C8B-B14F-4D97-AF65-F5344CB8AC3E}">
        <p14:creationId xmlns:p14="http://schemas.microsoft.com/office/powerpoint/2010/main" val="1536376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a:xfrm>
            <a:off x="395536" y="27655"/>
            <a:ext cx="6554867" cy="1524000"/>
          </a:xfrm>
        </p:spPr>
        <p:txBody>
          <a:bodyPr/>
          <a:lstStyle/>
          <a:p>
            <a:r>
              <a:rPr lang="en-US" altLang="en-US" dirty="0"/>
              <a:t>Questionnaire Design</a:t>
            </a:r>
          </a:p>
        </p:txBody>
      </p:sp>
      <p:sp>
        <p:nvSpPr>
          <p:cNvPr id="40966" name="Rectangle 6"/>
          <p:cNvSpPr>
            <a:spLocks noGrp="1" noChangeArrowheads="1"/>
          </p:cNvSpPr>
          <p:nvPr>
            <p:ph type="body" idx="1"/>
          </p:nvPr>
        </p:nvSpPr>
        <p:spPr/>
        <p:txBody>
          <a:bodyPr/>
          <a:lstStyle/>
          <a:p>
            <a:r>
              <a:rPr lang="en-US" altLang="en-US"/>
              <a:t>Question sequence</a:t>
            </a:r>
          </a:p>
          <a:p>
            <a:pPr lvl="1"/>
            <a:r>
              <a:rPr lang="en-US" altLang="en-US"/>
              <a:t>Order bias</a:t>
            </a:r>
          </a:p>
          <a:p>
            <a:pPr lvl="1"/>
            <a:r>
              <a:rPr lang="en-US" altLang="en-US"/>
              <a:t>Funnel technique</a:t>
            </a:r>
          </a:p>
          <a:p>
            <a:pPr lvl="1"/>
            <a:r>
              <a:rPr lang="en-US" altLang="en-US"/>
              <a:t>Filter bias</a:t>
            </a:r>
          </a:p>
          <a:p>
            <a:r>
              <a:rPr lang="en-US" altLang="en-US"/>
              <a:t>Question layout</a:t>
            </a:r>
          </a:p>
        </p:txBody>
      </p:sp>
    </p:spTree>
    <p:extLst>
      <p:ext uri="{BB962C8B-B14F-4D97-AF65-F5344CB8AC3E}">
        <p14:creationId xmlns:p14="http://schemas.microsoft.com/office/powerpoint/2010/main" val="38096249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667000"/>
            <a:ext cx="7772400" cy="1143000"/>
          </a:xfrm>
          <a:noFill/>
          <a:ln/>
        </p:spPr>
        <p:txBody>
          <a:bodyPr lIns="92075" tIns="46038" rIns="92075" bIns="46038"/>
          <a:lstStyle/>
          <a:p>
            <a:r>
              <a:rPr lang="en-US" altLang="en-US"/>
              <a:t>Pretesting is Important</a:t>
            </a:r>
            <a:endParaRPr lang="en-US" altLang="en-US" b="1"/>
          </a:p>
        </p:txBody>
      </p:sp>
    </p:spTree>
    <p:extLst>
      <p:ext uri="{BB962C8B-B14F-4D97-AF65-F5344CB8AC3E}">
        <p14:creationId xmlns:p14="http://schemas.microsoft.com/office/powerpoint/2010/main" val="4254339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95536" y="-17193"/>
            <a:ext cx="6554867" cy="1524000"/>
          </a:xfrm>
        </p:spPr>
        <p:txBody>
          <a:bodyPr/>
          <a:lstStyle/>
          <a:p>
            <a:r>
              <a:rPr lang="en-US" altLang="en-US" dirty="0"/>
              <a:t>Layout for Internet Questionnaires</a:t>
            </a:r>
          </a:p>
        </p:txBody>
      </p:sp>
      <p:sp>
        <p:nvSpPr>
          <p:cNvPr id="46083" name="Rectangle 3"/>
          <p:cNvSpPr>
            <a:spLocks noGrp="1" noChangeArrowheads="1"/>
          </p:cNvSpPr>
          <p:nvPr>
            <p:ph type="body" idx="1"/>
          </p:nvPr>
        </p:nvSpPr>
        <p:spPr>
          <a:xfrm>
            <a:off x="415683" y="836712"/>
            <a:ext cx="6554867" cy="3767670"/>
          </a:xfrm>
        </p:spPr>
        <p:txBody>
          <a:bodyPr/>
          <a:lstStyle/>
          <a:p>
            <a:r>
              <a:rPr lang="en-US" altLang="en-US" dirty="0"/>
              <a:t>Graphical User Interface (GUI)</a:t>
            </a:r>
          </a:p>
          <a:p>
            <a:r>
              <a:rPr lang="en-US" altLang="en-US" i="1" dirty="0">
                <a:solidFill>
                  <a:srgbClr val="000000"/>
                </a:solidFill>
              </a:rPr>
              <a:t>Paging </a:t>
            </a:r>
            <a:r>
              <a:rPr lang="en-US" altLang="en-US" dirty="0">
                <a:solidFill>
                  <a:srgbClr val="000000"/>
                </a:solidFill>
              </a:rPr>
              <a:t>layout going from screen to screen </a:t>
            </a:r>
          </a:p>
          <a:p>
            <a:r>
              <a:rPr lang="en-US" altLang="en-US" i="1" dirty="0"/>
              <a:t>Scrolling </a:t>
            </a:r>
            <a:r>
              <a:rPr lang="en-US" altLang="en-US" dirty="0"/>
              <a:t>layout gives </a:t>
            </a:r>
            <a:r>
              <a:rPr lang="en-US" altLang="en-US" dirty="0">
                <a:solidFill>
                  <a:srgbClr val="000000"/>
                </a:solidFill>
              </a:rPr>
              <a:t>the respondent the ability to scroll down </a:t>
            </a:r>
          </a:p>
          <a:p>
            <a:r>
              <a:rPr lang="en-US" altLang="en-US" dirty="0"/>
              <a:t>Push buttons </a:t>
            </a:r>
          </a:p>
          <a:p>
            <a:r>
              <a:rPr lang="en-US" altLang="en-US" dirty="0"/>
              <a:t>Status bar </a:t>
            </a:r>
            <a:r>
              <a:rPr lang="en-US" altLang="en-US" b="1" dirty="0"/>
              <a:t> </a:t>
            </a:r>
          </a:p>
        </p:txBody>
      </p:sp>
    </p:spTree>
    <p:extLst>
      <p:ext uri="{BB962C8B-B14F-4D97-AF65-F5344CB8AC3E}">
        <p14:creationId xmlns:p14="http://schemas.microsoft.com/office/powerpoint/2010/main" val="40569210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Rectangle 6"/>
          <p:cNvSpPr>
            <a:spLocks noGrp="1" noChangeArrowheads="1"/>
          </p:cNvSpPr>
          <p:nvPr>
            <p:ph type="title"/>
          </p:nvPr>
        </p:nvSpPr>
        <p:spPr>
          <a:xfrm>
            <a:off x="502403" y="-8559"/>
            <a:ext cx="6554867" cy="1524000"/>
          </a:xfrm>
        </p:spPr>
        <p:txBody>
          <a:bodyPr>
            <a:normAutofit fontScale="90000"/>
          </a:bodyPr>
          <a:lstStyle/>
          <a:p>
            <a:r>
              <a:rPr lang="en-US" altLang="en-US" dirty="0"/>
              <a:t>4 Common Question Displays </a:t>
            </a:r>
            <a:br>
              <a:rPr lang="en-US" altLang="en-US" dirty="0"/>
            </a:br>
            <a:r>
              <a:rPr lang="en-US" altLang="en-US" dirty="0"/>
              <a:t>on a Computer Screen </a:t>
            </a:r>
          </a:p>
        </p:txBody>
      </p:sp>
      <p:sp>
        <p:nvSpPr>
          <p:cNvPr id="47111" name="Rectangle 7"/>
          <p:cNvSpPr>
            <a:spLocks noGrp="1" noChangeArrowheads="1"/>
          </p:cNvSpPr>
          <p:nvPr>
            <p:ph type="body" idx="1"/>
          </p:nvPr>
        </p:nvSpPr>
        <p:spPr/>
        <p:txBody>
          <a:bodyPr/>
          <a:lstStyle/>
          <a:p>
            <a:r>
              <a:rPr lang="en-US" altLang="en-US"/>
              <a:t>Radio button </a:t>
            </a:r>
          </a:p>
          <a:p>
            <a:r>
              <a:rPr lang="en-US" altLang="en-US"/>
              <a:t>Drop-down box</a:t>
            </a:r>
          </a:p>
          <a:p>
            <a:r>
              <a:rPr lang="en-US" altLang="en-US"/>
              <a:t>Check box </a:t>
            </a:r>
          </a:p>
          <a:p>
            <a:r>
              <a:rPr lang="en-US" altLang="en-US"/>
              <a:t>Open-ended boxes </a:t>
            </a:r>
          </a:p>
        </p:txBody>
      </p:sp>
    </p:spTree>
    <p:extLst>
      <p:ext uri="{BB962C8B-B14F-4D97-AF65-F5344CB8AC3E}">
        <p14:creationId xmlns:p14="http://schemas.microsoft.com/office/powerpoint/2010/main" val="6591060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513"/>
            <a:ext cx="9144000" cy="674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9798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2321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335" y="548680"/>
            <a:ext cx="6554867" cy="1524000"/>
          </a:xfrm>
        </p:spPr>
        <p:txBody>
          <a:bodyPr/>
          <a:lstStyle/>
          <a:p>
            <a:r>
              <a:rPr lang="en-CA" dirty="0"/>
              <a:t>Operational Definition</a:t>
            </a:r>
          </a:p>
        </p:txBody>
      </p:sp>
      <p:sp>
        <p:nvSpPr>
          <p:cNvPr id="3" name="Content Placeholder 2"/>
          <p:cNvSpPr>
            <a:spLocks noGrp="1"/>
          </p:cNvSpPr>
          <p:nvPr>
            <p:ph idx="1"/>
          </p:nvPr>
        </p:nvSpPr>
        <p:spPr>
          <a:xfrm>
            <a:off x="542336" y="1196752"/>
            <a:ext cx="6554867" cy="3767670"/>
          </a:xfrm>
        </p:spPr>
        <p:txBody>
          <a:bodyPr/>
          <a:lstStyle/>
          <a:p>
            <a:r>
              <a:rPr lang="en-CA" dirty="0" smtClean="0"/>
              <a:t>Researchers measure concepts through a process known as Operationalization.</a:t>
            </a:r>
          </a:p>
          <a:p>
            <a:r>
              <a:rPr lang="en-CA" dirty="0" smtClean="0"/>
              <a:t>Operational Definitions specify </a:t>
            </a:r>
            <a:r>
              <a:rPr lang="en-CA" dirty="0"/>
              <a:t>what the researcher must do to measure the concept under investigation</a:t>
            </a:r>
          </a:p>
          <a:p>
            <a:endParaRPr lang="en-CA" dirty="0"/>
          </a:p>
        </p:txBody>
      </p:sp>
      <p:pic>
        <p:nvPicPr>
          <p:cNvPr id="4" name="Picture 3"/>
          <p:cNvPicPr>
            <a:picLocks noChangeAspect="1"/>
          </p:cNvPicPr>
          <p:nvPr/>
        </p:nvPicPr>
        <p:blipFill>
          <a:blip r:embed="rId2"/>
          <a:stretch>
            <a:fillRect/>
          </a:stretch>
        </p:blipFill>
        <p:spPr>
          <a:xfrm>
            <a:off x="409310" y="332656"/>
            <a:ext cx="6687892" cy="1524132"/>
          </a:xfrm>
          <a:prstGeom prst="rect">
            <a:avLst/>
          </a:prstGeom>
        </p:spPr>
      </p:pic>
    </p:spTree>
    <p:extLst>
      <p:ext uri="{BB962C8B-B14F-4D97-AF65-F5344CB8AC3E}">
        <p14:creationId xmlns:p14="http://schemas.microsoft.com/office/powerpoint/2010/main" val="23547299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3394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85800"/>
            <a:ext cx="76200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4581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66293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a:xfrm>
            <a:off x="533399" y="18601"/>
            <a:ext cx="6554867" cy="1524000"/>
          </a:xfrm>
        </p:spPr>
        <p:txBody>
          <a:bodyPr/>
          <a:lstStyle/>
          <a:p>
            <a:r>
              <a:rPr lang="en-US" altLang="en-US" dirty="0"/>
              <a:t>Software that Makes Questionnaires Interactive </a:t>
            </a:r>
          </a:p>
        </p:txBody>
      </p:sp>
      <p:sp>
        <p:nvSpPr>
          <p:cNvPr id="61445" name="Rectangle 5"/>
          <p:cNvSpPr>
            <a:spLocks noGrp="1" noChangeArrowheads="1"/>
          </p:cNvSpPr>
          <p:nvPr>
            <p:ph type="body" idx="1"/>
          </p:nvPr>
        </p:nvSpPr>
        <p:spPr>
          <a:xfrm>
            <a:off x="533399" y="980728"/>
            <a:ext cx="6554867" cy="3767670"/>
          </a:xfrm>
        </p:spPr>
        <p:txBody>
          <a:bodyPr/>
          <a:lstStyle/>
          <a:p>
            <a:r>
              <a:rPr lang="en-US" altLang="en-US" dirty="0"/>
              <a:t>Boolean skip and branching logic </a:t>
            </a:r>
          </a:p>
          <a:p>
            <a:pPr lvl="1"/>
            <a:r>
              <a:rPr lang="en-US" altLang="en-US" dirty="0"/>
              <a:t>hidden skip logic </a:t>
            </a:r>
          </a:p>
          <a:p>
            <a:r>
              <a:rPr lang="en-US" altLang="en-US" dirty="0"/>
              <a:t>Variable piping software </a:t>
            </a:r>
          </a:p>
          <a:p>
            <a:r>
              <a:rPr lang="en-US" altLang="en-US" dirty="0"/>
              <a:t>Error trapping - forced answering software </a:t>
            </a:r>
          </a:p>
          <a:p>
            <a:r>
              <a:rPr lang="en-US" altLang="en-US" dirty="0"/>
              <a:t>Interactive help desks </a:t>
            </a:r>
          </a:p>
        </p:txBody>
      </p:sp>
    </p:spTree>
    <p:extLst>
      <p:ext uri="{BB962C8B-B14F-4D97-AF65-F5344CB8AC3E}">
        <p14:creationId xmlns:p14="http://schemas.microsoft.com/office/powerpoint/2010/main" val="14423232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827" y="10748"/>
            <a:ext cx="6554867" cy="1524000"/>
          </a:xfrm>
        </p:spPr>
        <p:txBody>
          <a:bodyPr/>
          <a:lstStyle/>
          <a:p>
            <a:r>
              <a:rPr lang="en-CA" dirty="0" smtClean="0"/>
              <a:t>Free online survey software</a:t>
            </a:r>
            <a:br>
              <a:rPr lang="en-CA" dirty="0" smtClean="0"/>
            </a:br>
            <a:r>
              <a:rPr lang="en-CA" dirty="0" smtClean="0"/>
              <a:t>Fluid Surveys</a:t>
            </a:r>
            <a:endParaRPr lang="en-CA" dirty="0"/>
          </a:p>
        </p:txBody>
      </p:sp>
      <p:pic>
        <p:nvPicPr>
          <p:cNvPr id="4" name="Content Placeholder 3">
            <a:hlinkClick r:id="rId2"/>
          </p:cNvPr>
          <p:cNvPicPr>
            <a:picLocks noGrp="1" noChangeAspect="1"/>
          </p:cNvPicPr>
          <p:nvPr>
            <p:ph idx="1"/>
          </p:nvPr>
        </p:nvPicPr>
        <p:blipFill rotWithShape="1">
          <a:blip r:embed="rId3"/>
          <a:srcRect r="42871" b="7652"/>
          <a:stretch/>
        </p:blipFill>
        <p:spPr>
          <a:xfrm>
            <a:off x="683568" y="2060848"/>
            <a:ext cx="7344816" cy="4211605"/>
          </a:xfrm>
          <a:prstGeom prst="rect">
            <a:avLst/>
          </a:prstGeom>
        </p:spPr>
      </p:pic>
      <p:sp>
        <p:nvSpPr>
          <p:cNvPr id="5" name="Rectangle 4"/>
          <p:cNvSpPr/>
          <p:nvPr/>
        </p:nvSpPr>
        <p:spPr>
          <a:xfrm>
            <a:off x="2870891" y="1303915"/>
            <a:ext cx="3114186" cy="461665"/>
          </a:xfrm>
          <a:prstGeom prst="rect">
            <a:avLst/>
          </a:prstGeom>
        </p:spPr>
        <p:txBody>
          <a:bodyPr wrap="none">
            <a:spAutoFit/>
          </a:bodyPr>
          <a:lstStyle/>
          <a:p>
            <a:r>
              <a:rPr lang="en-CA" dirty="0" smtClean="0"/>
              <a:t>www.fluidsurveys.com</a:t>
            </a:r>
            <a:endParaRPr lang="en-CA" dirty="0"/>
          </a:p>
        </p:txBody>
      </p:sp>
    </p:spTree>
    <p:extLst>
      <p:ext uri="{BB962C8B-B14F-4D97-AF65-F5344CB8AC3E}">
        <p14:creationId xmlns:p14="http://schemas.microsoft.com/office/powerpoint/2010/main" val="1868544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8" y="692696"/>
            <a:ext cx="6554867" cy="1524000"/>
          </a:xfrm>
        </p:spPr>
        <p:txBody>
          <a:bodyPr/>
          <a:lstStyle/>
          <a:p>
            <a:r>
              <a:rPr lang="en-CA" dirty="0" smtClean="0"/>
              <a:t>Variables</a:t>
            </a:r>
            <a:endParaRPr lang="en-CA" dirty="0"/>
          </a:p>
        </p:txBody>
      </p:sp>
      <p:sp>
        <p:nvSpPr>
          <p:cNvPr id="3" name="Content Placeholder 2"/>
          <p:cNvSpPr>
            <a:spLocks noGrp="1"/>
          </p:cNvSpPr>
          <p:nvPr>
            <p:ph idx="1"/>
          </p:nvPr>
        </p:nvSpPr>
        <p:spPr>
          <a:xfrm>
            <a:off x="611559" y="762000"/>
            <a:ext cx="6554867" cy="3767670"/>
          </a:xfrm>
        </p:spPr>
        <p:txBody>
          <a:bodyPr/>
          <a:lstStyle/>
          <a:p>
            <a:r>
              <a:rPr lang="en-CA" dirty="0" smtClean="0"/>
              <a:t>Researches us the variance of concepts to help make meaningful diagnosis.   </a:t>
            </a:r>
          </a:p>
          <a:p>
            <a:r>
              <a:rPr lang="en-CA" dirty="0" smtClean="0"/>
              <a:t>Variables capture the different values of a concept </a:t>
            </a:r>
            <a:endParaRPr lang="en-CA" dirty="0"/>
          </a:p>
        </p:txBody>
      </p:sp>
      <p:pic>
        <p:nvPicPr>
          <p:cNvPr id="4" name="Picture 3"/>
          <p:cNvPicPr>
            <a:picLocks noChangeAspect="1"/>
          </p:cNvPicPr>
          <p:nvPr/>
        </p:nvPicPr>
        <p:blipFill>
          <a:blip r:embed="rId2"/>
          <a:stretch>
            <a:fillRect/>
          </a:stretch>
        </p:blipFill>
        <p:spPr>
          <a:xfrm>
            <a:off x="478533" y="404664"/>
            <a:ext cx="6687892" cy="1524132"/>
          </a:xfrm>
          <a:prstGeom prst="rect">
            <a:avLst/>
          </a:prstGeom>
        </p:spPr>
      </p:pic>
    </p:spTree>
    <p:extLst>
      <p:ext uri="{BB962C8B-B14F-4D97-AF65-F5344CB8AC3E}">
        <p14:creationId xmlns:p14="http://schemas.microsoft.com/office/powerpoint/2010/main" val="928914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073" y="764704"/>
            <a:ext cx="6554867" cy="1524000"/>
          </a:xfrm>
        </p:spPr>
        <p:txBody>
          <a:bodyPr/>
          <a:lstStyle/>
          <a:p>
            <a:r>
              <a:rPr lang="en-CA" dirty="0" smtClean="0"/>
              <a:t>Construct</a:t>
            </a:r>
            <a:endParaRPr lang="en-CA" dirty="0"/>
          </a:p>
        </p:txBody>
      </p:sp>
      <p:sp>
        <p:nvSpPr>
          <p:cNvPr id="3" name="Content Placeholder 2"/>
          <p:cNvSpPr>
            <a:spLocks noGrp="1"/>
          </p:cNvSpPr>
          <p:nvPr>
            <p:ph idx="1"/>
          </p:nvPr>
        </p:nvSpPr>
        <p:spPr>
          <a:xfrm>
            <a:off x="545273" y="620688"/>
            <a:ext cx="6554867" cy="3767670"/>
          </a:xfrm>
        </p:spPr>
        <p:txBody>
          <a:bodyPr/>
          <a:lstStyle/>
          <a:p>
            <a:r>
              <a:rPr lang="en-CA" dirty="0" smtClean="0"/>
              <a:t>A Construct is a term used for concepts that measures multiple variables</a:t>
            </a:r>
            <a:endParaRPr lang="en-CA" dirty="0"/>
          </a:p>
        </p:txBody>
      </p:sp>
      <p:pic>
        <p:nvPicPr>
          <p:cNvPr id="4" name="Picture 3"/>
          <p:cNvPicPr>
            <a:picLocks noChangeAspect="1"/>
          </p:cNvPicPr>
          <p:nvPr/>
        </p:nvPicPr>
        <p:blipFill>
          <a:blip r:embed="rId2"/>
          <a:stretch>
            <a:fillRect/>
          </a:stretch>
        </p:blipFill>
        <p:spPr>
          <a:xfrm>
            <a:off x="383048" y="434686"/>
            <a:ext cx="6687892" cy="1524132"/>
          </a:xfrm>
          <a:prstGeom prst="rect">
            <a:avLst/>
          </a:prstGeom>
        </p:spPr>
      </p:pic>
    </p:spTree>
    <p:extLst>
      <p:ext uri="{BB962C8B-B14F-4D97-AF65-F5344CB8AC3E}">
        <p14:creationId xmlns:p14="http://schemas.microsoft.com/office/powerpoint/2010/main" val="4148824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462236" y="260648"/>
            <a:ext cx="6554867" cy="1524000"/>
          </a:xfrm>
        </p:spPr>
        <p:txBody>
          <a:bodyPr/>
          <a:lstStyle/>
          <a:p>
            <a:r>
              <a:rPr lang="en-US" altLang="en-US" dirty="0" smtClean="0"/>
              <a:t>Levels of Scale measurement</a:t>
            </a:r>
            <a:endParaRPr lang="en-US" altLang="en-US" dirty="0"/>
          </a:p>
        </p:txBody>
      </p:sp>
      <p:sp>
        <p:nvSpPr>
          <p:cNvPr id="16389" name="Rectangle 5"/>
          <p:cNvSpPr>
            <a:spLocks noGrp="1" noChangeArrowheads="1"/>
          </p:cNvSpPr>
          <p:nvPr>
            <p:ph idx="1"/>
          </p:nvPr>
        </p:nvSpPr>
        <p:spPr>
          <a:xfrm>
            <a:off x="539552" y="1124744"/>
            <a:ext cx="6554867" cy="3767670"/>
          </a:xfrm>
        </p:spPr>
        <p:txBody>
          <a:bodyPr/>
          <a:lstStyle/>
          <a:p>
            <a:r>
              <a:rPr lang="en-US" altLang="en-US" dirty="0" smtClean="0"/>
              <a:t>A Scale is a series </a:t>
            </a:r>
            <a:r>
              <a:rPr lang="en-US" altLang="en-US" dirty="0"/>
              <a:t>of items arranged according to value for the purpose of quantification </a:t>
            </a:r>
          </a:p>
          <a:p>
            <a:r>
              <a:rPr lang="en-US" altLang="en-US" dirty="0"/>
              <a:t>A continuous </a:t>
            </a:r>
            <a:r>
              <a:rPr lang="en-US" altLang="en-US" dirty="0" smtClean="0"/>
              <a:t>spectrum</a:t>
            </a:r>
          </a:p>
          <a:p>
            <a:r>
              <a:rPr lang="en-US" altLang="en-US" dirty="0" smtClean="0"/>
              <a:t>There are four levels of scale measurement:</a:t>
            </a:r>
          </a:p>
          <a:p>
            <a:pPr lvl="1"/>
            <a:r>
              <a:rPr lang="en-US" altLang="en-US" dirty="0" smtClean="0"/>
              <a:t>Nominal Scales</a:t>
            </a:r>
          </a:p>
          <a:p>
            <a:pPr lvl="1"/>
            <a:r>
              <a:rPr lang="en-US" altLang="en-US" dirty="0" smtClean="0"/>
              <a:t>Ordinal Scales</a:t>
            </a:r>
          </a:p>
          <a:p>
            <a:pPr lvl="1"/>
            <a:r>
              <a:rPr lang="en-US" altLang="en-US" dirty="0" smtClean="0"/>
              <a:t>Interval Scales</a:t>
            </a:r>
          </a:p>
          <a:p>
            <a:pPr lvl="1"/>
            <a:r>
              <a:rPr lang="en-US" altLang="en-US" dirty="0" smtClean="0"/>
              <a:t>Ratio Scales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9">
                                            <p:txEl>
                                              <p:pRg st="0" end="0"/>
                                            </p:txEl>
                                          </p:spTgt>
                                        </p:tgtEl>
                                        <p:attrNameLst>
                                          <p:attrName>style.visibility</p:attrName>
                                        </p:attrNameLst>
                                      </p:cBhvr>
                                      <p:to>
                                        <p:strVal val="visible"/>
                                      </p:to>
                                    </p:set>
                                    <p:anim calcmode="lin" valueType="num">
                                      <p:cBhvr additive="base">
                                        <p:cTn id="7" dur="500" fill="hold"/>
                                        <p:tgtEl>
                                          <p:spTgt spid="1638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9">
                                            <p:txEl>
                                              <p:pRg st="1" end="1"/>
                                            </p:txEl>
                                          </p:spTgt>
                                        </p:tgtEl>
                                        <p:attrNameLst>
                                          <p:attrName>style.visibility</p:attrName>
                                        </p:attrNameLst>
                                      </p:cBhvr>
                                      <p:to>
                                        <p:strVal val="visible"/>
                                      </p:to>
                                    </p:set>
                                    <p:anim calcmode="lin" valueType="num">
                                      <p:cBhvr additive="base">
                                        <p:cTn id="13" dur="500" fill="hold"/>
                                        <p:tgtEl>
                                          <p:spTgt spid="1638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9">
                                            <p:txEl>
                                              <p:pRg st="2" end="2"/>
                                            </p:txEl>
                                          </p:spTgt>
                                        </p:tgtEl>
                                        <p:attrNameLst>
                                          <p:attrName>style.visibility</p:attrName>
                                        </p:attrNameLst>
                                      </p:cBhvr>
                                      <p:to>
                                        <p:strVal val="visible"/>
                                      </p:to>
                                    </p:set>
                                    <p:anim calcmode="lin" valueType="num">
                                      <p:cBhvr additive="base">
                                        <p:cTn id="19" dur="500" fill="hold"/>
                                        <p:tgtEl>
                                          <p:spTgt spid="1638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6389">
                                            <p:txEl>
                                              <p:pRg st="3" end="3"/>
                                            </p:txEl>
                                          </p:spTgt>
                                        </p:tgtEl>
                                        <p:attrNameLst>
                                          <p:attrName>style.visibility</p:attrName>
                                        </p:attrNameLst>
                                      </p:cBhvr>
                                      <p:to>
                                        <p:strVal val="visible"/>
                                      </p:to>
                                    </p:set>
                                    <p:anim calcmode="lin" valueType="num">
                                      <p:cBhvr additive="base">
                                        <p:cTn id="23" dur="500" fill="hold"/>
                                        <p:tgtEl>
                                          <p:spTgt spid="1638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638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389">
                                            <p:txEl>
                                              <p:pRg st="4" end="4"/>
                                            </p:txEl>
                                          </p:spTgt>
                                        </p:tgtEl>
                                        <p:attrNameLst>
                                          <p:attrName>style.visibility</p:attrName>
                                        </p:attrNameLst>
                                      </p:cBhvr>
                                      <p:to>
                                        <p:strVal val="visible"/>
                                      </p:to>
                                    </p:set>
                                    <p:anim calcmode="lin" valueType="num">
                                      <p:cBhvr additive="base">
                                        <p:cTn id="27" dur="500" fill="hold"/>
                                        <p:tgtEl>
                                          <p:spTgt spid="1638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6389">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6389">
                                            <p:txEl>
                                              <p:pRg st="5" end="5"/>
                                            </p:txEl>
                                          </p:spTgt>
                                        </p:tgtEl>
                                        <p:attrNameLst>
                                          <p:attrName>style.visibility</p:attrName>
                                        </p:attrNameLst>
                                      </p:cBhvr>
                                      <p:to>
                                        <p:strVal val="visible"/>
                                      </p:to>
                                    </p:set>
                                    <p:anim calcmode="lin" valueType="num">
                                      <p:cBhvr additive="base">
                                        <p:cTn id="31" dur="500" fill="hold"/>
                                        <p:tgtEl>
                                          <p:spTgt spid="1638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89">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389">
                                            <p:txEl>
                                              <p:pRg st="6" end="6"/>
                                            </p:txEl>
                                          </p:spTgt>
                                        </p:tgtEl>
                                        <p:attrNameLst>
                                          <p:attrName>style.visibility</p:attrName>
                                        </p:attrNameLst>
                                      </p:cBhvr>
                                      <p:to>
                                        <p:strVal val="visible"/>
                                      </p:to>
                                    </p:set>
                                    <p:anim calcmode="lin" valueType="num">
                                      <p:cBhvr additive="base">
                                        <p:cTn id="35" dur="500" fill="hold"/>
                                        <p:tgtEl>
                                          <p:spTgt spid="16389">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638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467544" y="14526"/>
            <a:ext cx="6554867" cy="1524000"/>
          </a:xfrm>
        </p:spPr>
        <p:txBody>
          <a:bodyPr/>
          <a:lstStyle/>
          <a:p>
            <a:r>
              <a:rPr lang="en-US" altLang="en-US" dirty="0"/>
              <a:t>Nominal Scale</a:t>
            </a:r>
          </a:p>
        </p:txBody>
      </p:sp>
      <p:sp>
        <p:nvSpPr>
          <p:cNvPr id="3" name="TextBox 2"/>
          <p:cNvSpPr txBox="1"/>
          <p:nvPr/>
        </p:nvSpPr>
        <p:spPr>
          <a:xfrm>
            <a:off x="1403648" y="1412776"/>
            <a:ext cx="5976664" cy="1200329"/>
          </a:xfrm>
          <a:prstGeom prst="rect">
            <a:avLst/>
          </a:prstGeom>
          <a:noFill/>
        </p:spPr>
        <p:txBody>
          <a:bodyPr wrap="square" rtlCol="0">
            <a:spAutoFit/>
          </a:bodyPr>
          <a:lstStyle/>
          <a:p>
            <a:r>
              <a:rPr lang="en-CA" dirty="0" smtClean="0"/>
              <a:t>A Nominal Scale is a very basic scale, where the numbers represent an identifier – such as a number of a player’s jersey </a:t>
            </a:r>
            <a:endParaRPr lang="en-CA" dirty="0"/>
          </a:p>
        </p:txBody>
      </p:sp>
      <p:pic>
        <p:nvPicPr>
          <p:cNvPr id="6" name="Picture 5"/>
          <p:cNvPicPr>
            <a:picLocks noChangeAspect="1"/>
          </p:cNvPicPr>
          <p:nvPr/>
        </p:nvPicPr>
        <p:blipFill>
          <a:blip r:embed="rId3"/>
          <a:stretch>
            <a:fillRect/>
          </a:stretch>
        </p:blipFill>
        <p:spPr>
          <a:xfrm>
            <a:off x="4716016" y="2780928"/>
            <a:ext cx="2857500" cy="2724150"/>
          </a:xfrm>
          <a:prstGeom prst="rect">
            <a:avLst/>
          </a:prstGeom>
        </p:spPr>
      </p:pic>
      <p:pic>
        <p:nvPicPr>
          <p:cNvPr id="7" name="Picture 6"/>
          <p:cNvPicPr>
            <a:picLocks noChangeAspect="1"/>
          </p:cNvPicPr>
          <p:nvPr/>
        </p:nvPicPr>
        <p:blipFill>
          <a:blip r:embed="rId4"/>
          <a:stretch>
            <a:fillRect/>
          </a:stretch>
        </p:blipFill>
        <p:spPr>
          <a:xfrm>
            <a:off x="1439652" y="2780928"/>
            <a:ext cx="2952328" cy="2718888"/>
          </a:xfrm>
          <a:prstGeom prst="rect">
            <a:avLst/>
          </a:prstGeom>
        </p:spPr>
      </p:pic>
    </p:spTree>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142</TotalTime>
  <Words>1707</Words>
  <Application>Microsoft Office PowerPoint</Application>
  <PresentationFormat>On-screen Show (4:3)</PresentationFormat>
  <Paragraphs>313</Paragraphs>
  <Slides>54</Slides>
  <Notes>38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59" baseType="lpstr">
      <vt:lpstr>Times New Roman</vt:lpstr>
      <vt:lpstr>Arial</vt:lpstr>
      <vt:lpstr>Slice</vt:lpstr>
      <vt:lpstr>Clip</vt:lpstr>
      <vt:lpstr>MS Organization Chart 2.0</vt:lpstr>
      <vt:lpstr>MR2300 Marketing Research  Paul Tilley </vt:lpstr>
      <vt:lpstr>In This Video we will:</vt:lpstr>
      <vt:lpstr>measurement</vt:lpstr>
      <vt:lpstr>Concept</vt:lpstr>
      <vt:lpstr>Operational Definition</vt:lpstr>
      <vt:lpstr>Variables</vt:lpstr>
      <vt:lpstr>Construct</vt:lpstr>
      <vt:lpstr>Levels of Scale measurement</vt:lpstr>
      <vt:lpstr>Nominal Scale</vt:lpstr>
      <vt:lpstr>Ordinal Scale</vt:lpstr>
      <vt:lpstr>Interval Scale</vt:lpstr>
      <vt:lpstr>Ratio Scale</vt:lpstr>
      <vt:lpstr>The Goal  of Measurement</vt:lpstr>
      <vt:lpstr>Reliability</vt:lpstr>
      <vt:lpstr>Validity</vt:lpstr>
      <vt:lpstr>Sensitivity</vt:lpstr>
      <vt:lpstr>Measuring Attitudes  What Is an Attitude?</vt:lpstr>
      <vt:lpstr>Three Components of an Attitude</vt:lpstr>
      <vt:lpstr>Affective </vt:lpstr>
      <vt:lpstr>Cognitive </vt:lpstr>
      <vt:lpstr>Behavioral</vt:lpstr>
      <vt:lpstr>The Attitude Measuring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 2 – Questionnaire Design</vt:lpstr>
      <vt:lpstr>A QUESTIONNAIRE IS ONLY AS GOOD  AS THE QUESTIONS IT ASKS</vt:lpstr>
      <vt:lpstr>The Major Decisions in Questionnaire Design</vt:lpstr>
      <vt:lpstr>What Should Be Asked?</vt:lpstr>
      <vt:lpstr>Phrasing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Questionnaire Design</vt:lpstr>
      <vt:lpstr>Pretesting is Important</vt:lpstr>
      <vt:lpstr>Layout for Internet Questionnaires</vt:lpstr>
      <vt:lpstr>4 Common Question Displays  on a Computer Screen </vt:lpstr>
      <vt:lpstr>PowerPoint Presentation</vt:lpstr>
      <vt:lpstr>PowerPoint Presentation</vt:lpstr>
      <vt:lpstr>PowerPoint Presentation</vt:lpstr>
      <vt:lpstr>PowerPoint Presentation</vt:lpstr>
      <vt:lpstr>PowerPoint Presentation</vt:lpstr>
      <vt:lpstr>Software that Makes Questionnaires Interactive </vt:lpstr>
      <vt:lpstr>Free online survey software Fluid Surveys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 Exploring  Marketing Research</dc:title>
  <dc:creator>Tobin Zikmund</dc:creator>
  <cp:lastModifiedBy>Tilley, Paul (C'ville)</cp:lastModifiedBy>
  <cp:revision>27</cp:revision>
  <dcterms:created xsi:type="dcterms:W3CDTF">2001-09-24T11:09:50Z</dcterms:created>
  <dcterms:modified xsi:type="dcterms:W3CDTF">2014-11-10T14:59:01Z</dcterms:modified>
</cp:coreProperties>
</file>